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sldIdLst>
    <p:sldId id="256" r:id="rId2"/>
    <p:sldId id="628" r:id="rId3"/>
    <p:sldId id="629" r:id="rId4"/>
    <p:sldId id="630" r:id="rId5"/>
    <p:sldId id="632" r:id="rId6"/>
    <p:sldId id="633" r:id="rId7"/>
    <p:sldId id="634" r:id="rId8"/>
    <p:sldId id="635" r:id="rId9"/>
    <p:sldId id="636" r:id="rId10"/>
    <p:sldId id="696" r:id="rId11"/>
    <p:sldId id="637" r:id="rId12"/>
    <p:sldId id="638" r:id="rId13"/>
    <p:sldId id="631" r:id="rId14"/>
    <p:sldId id="639" r:id="rId15"/>
    <p:sldId id="640" r:id="rId16"/>
    <p:sldId id="641" r:id="rId17"/>
    <p:sldId id="643" r:id="rId18"/>
    <p:sldId id="644" r:id="rId19"/>
    <p:sldId id="645" r:id="rId20"/>
    <p:sldId id="646" r:id="rId21"/>
    <p:sldId id="647" r:id="rId22"/>
    <p:sldId id="648" r:id="rId23"/>
    <p:sldId id="261" r:id="rId24"/>
    <p:sldId id="649" r:id="rId25"/>
    <p:sldId id="642" r:id="rId26"/>
    <p:sldId id="650" r:id="rId27"/>
    <p:sldId id="651" r:id="rId28"/>
    <p:sldId id="653" r:id="rId29"/>
    <p:sldId id="654" r:id="rId30"/>
    <p:sldId id="655" r:id="rId31"/>
    <p:sldId id="656" r:id="rId32"/>
    <p:sldId id="657" r:id="rId33"/>
    <p:sldId id="697" r:id="rId34"/>
    <p:sldId id="658" r:id="rId35"/>
    <p:sldId id="659" r:id="rId36"/>
    <p:sldId id="660" r:id="rId37"/>
    <p:sldId id="661" r:id="rId38"/>
    <p:sldId id="662" r:id="rId39"/>
    <p:sldId id="663" r:id="rId40"/>
    <p:sldId id="664" r:id="rId41"/>
    <p:sldId id="665" r:id="rId42"/>
    <p:sldId id="667" r:id="rId43"/>
    <p:sldId id="669" r:id="rId44"/>
    <p:sldId id="670" r:id="rId45"/>
    <p:sldId id="671" r:id="rId46"/>
    <p:sldId id="672" r:id="rId47"/>
    <p:sldId id="673" r:id="rId48"/>
    <p:sldId id="674" r:id="rId49"/>
    <p:sldId id="675" r:id="rId50"/>
    <p:sldId id="676" r:id="rId51"/>
    <p:sldId id="677" r:id="rId52"/>
    <p:sldId id="678" r:id="rId53"/>
    <p:sldId id="652" r:id="rId54"/>
    <p:sldId id="679" r:id="rId55"/>
    <p:sldId id="680" r:id="rId56"/>
    <p:sldId id="681" r:id="rId57"/>
    <p:sldId id="682" r:id="rId58"/>
    <p:sldId id="683" r:id="rId59"/>
    <p:sldId id="684" r:id="rId60"/>
    <p:sldId id="685" r:id="rId61"/>
    <p:sldId id="686" r:id="rId62"/>
    <p:sldId id="687" r:id="rId63"/>
    <p:sldId id="688" r:id="rId64"/>
    <p:sldId id="689" r:id="rId65"/>
    <p:sldId id="690" r:id="rId66"/>
    <p:sldId id="691" r:id="rId67"/>
    <p:sldId id="692" r:id="rId68"/>
    <p:sldId id="695"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58" autoAdjust="0"/>
    <p:restoredTop sz="94660"/>
  </p:normalViewPr>
  <p:slideViewPr>
    <p:cSldViewPr snapToGrid="0">
      <p:cViewPr varScale="1">
        <p:scale>
          <a:sx n="59" d="100"/>
          <a:sy n="59" d="100"/>
        </p:scale>
        <p:origin x="1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89886-EA48-465C-BB53-18FD2779B889}" type="datetimeFigureOut">
              <a:rPr lang="en-GB" smtClean="0"/>
              <a:t>09/05/2023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092EC-B160-4B1E-9A91-E35427556F8C}" type="slidenum">
              <a:rPr lang="en-GB" smtClean="0"/>
              <a:t>‹#›</a:t>
            </a:fld>
            <a:endParaRPr lang="en-GB"/>
          </a:p>
        </p:txBody>
      </p:sp>
    </p:spTree>
    <p:extLst>
      <p:ext uri="{BB962C8B-B14F-4D97-AF65-F5344CB8AC3E}">
        <p14:creationId xmlns:p14="http://schemas.microsoft.com/office/powerpoint/2010/main" val="282283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latin typeface="Times New Roman" panose="02020603050405020304" pitchFamily="18" charset="0"/>
                <a:cs typeface="Times New Roman" panose="02020603050405020304" pitchFamily="18" charset="0"/>
              </a:rPr>
              <a:t>Amino acids </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氨基酸</a:t>
            </a:r>
            <a:r>
              <a:rPr lang="en-US" altLang="zh-TW" dirty="0">
                <a:latin typeface="Times New Roman" panose="02020603050405020304" pitchFamily="18" charset="0"/>
                <a:cs typeface="Times New Roman" panose="02020603050405020304" pitchFamily="18" charset="0"/>
              </a:rPr>
              <a:t>; </a:t>
            </a:r>
            <a:r>
              <a:rPr lang="en-GB" altLang="zh-TW" dirty="0">
                <a:solidFill>
                  <a:srgbClr val="00B050"/>
                </a:solidFill>
                <a:latin typeface="Times New Roman" panose="02020603050405020304" pitchFamily="18" charset="0"/>
                <a:cs typeface="Times New Roman" panose="02020603050405020304" pitchFamily="18" charset="0"/>
              </a:rPr>
              <a:t>amine</a:t>
            </a:r>
            <a:r>
              <a:rPr lang="en-US" altLang="zh-TW" dirty="0">
                <a:solidFill>
                  <a:srgbClr val="00B050"/>
                </a:solidFill>
                <a:latin typeface="Times New Roman" panose="02020603050405020304" pitchFamily="18" charset="0"/>
                <a:cs typeface="Times New Roman" panose="02020603050405020304" pitchFamily="18" charset="0"/>
              </a:rPr>
              <a:t>:</a:t>
            </a:r>
            <a:r>
              <a:rPr lang="zh-TW" altLang="en-US" dirty="0">
                <a:solidFill>
                  <a:srgbClr val="00B050"/>
                </a:solidFill>
                <a:latin typeface="Times New Roman" panose="02020603050405020304" pitchFamily="18" charset="0"/>
                <a:cs typeface="Times New Roman" panose="02020603050405020304" pitchFamily="18" charset="0"/>
              </a:rPr>
              <a:t>胺</a:t>
            </a:r>
            <a:r>
              <a:rPr lang="en-US" altLang="zh-TW" dirty="0">
                <a:solidFill>
                  <a:srgbClr val="00B050"/>
                </a:solidFill>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legume:</a:t>
            </a:r>
            <a:r>
              <a:rPr lang="zh-TW" altLang="en-US" dirty="0">
                <a:latin typeface="Times New Roman" panose="02020603050405020304" pitchFamily="18" charset="0"/>
                <a:cs typeface="Times New Roman" panose="02020603050405020304" pitchFamily="18" charset="0"/>
              </a:rPr>
              <a:t>豆科植物</a:t>
            </a:r>
            <a:r>
              <a:rPr lang="en-US" altLang="zh-TW" dirty="0">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diazotroph: </a:t>
            </a:r>
            <a:r>
              <a:rPr lang="zh-TW" altLang="en-US" dirty="0">
                <a:latin typeface="Times New Roman" panose="02020603050405020304" pitchFamily="18" charset="0"/>
                <a:cs typeface="Times New Roman" panose="02020603050405020304" pitchFamily="18" charset="0"/>
              </a:rPr>
              <a:t>固氮生物</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3</a:t>
            </a:fld>
            <a:endParaRPr lang="en-GB"/>
          </a:p>
        </p:txBody>
      </p:sp>
    </p:spTree>
    <p:extLst>
      <p:ext uri="{BB962C8B-B14F-4D97-AF65-F5344CB8AC3E}">
        <p14:creationId xmlns:p14="http://schemas.microsoft.com/office/powerpoint/2010/main" val="2778476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latin typeface="Times New Roman" panose="02020603050405020304" pitchFamily="18" charset="0"/>
                <a:cs typeface="Times New Roman" panose="02020603050405020304" pitchFamily="18" charset="0"/>
              </a:rPr>
              <a:t>Standpoint</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立場、觀點</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25</a:t>
            </a:fld>
            <a:endParaRPr lang="en-GB"/>
          </a:p>
        </p:txBody>
      </p:sp>
    </p:spTree>
    <p:extLst>
      <p:ext uri="{BB962C8B-B14F-4D97-AF65-F5344CB8AC3E}">
        <p14:creationId xmlns:p14="http://schemas.microsoft.com/office/powerpoint/2010/main" val="1575617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solidFill>
                  <a:srgbClr val="0000FF"/>
                </a:solidFill>
                <a:latin typeface="Times New Roman" panose="02020603050405020304" pitchFamily="18" charset="0"/>
                <a:cs typeface="Times New Roman" panose="02020603050405020304" pitchFamily="18" charset="0"/>
              </a:rPr>
              <a:t>Ample</a:t>
            </a:r>
            <a:r>
              <a:rPr lang="en-US" altLang="zh-TW" dirty="0">
                <a:solidFill>
                  <a:srgbClr val="0000FF"/>
                </a:solidFill>
                <a:latin typeface="Times New Roman" panose="02020603050405020304" pitchFamily="18" charset="0"/>
                <a:cs typeface="Times New Roman" panose="02020603050405020304" pitchFamily="18" charset="0"/>
              </a:rPr>
              <a:t>:</a:t>
            </a:r>
            <a:r>
              <a:rPr lang="zh-TW" altLang="en-US" dirty="0">
                <a:solidFill>
                  <a:srgbClr val="0000FF"/>
                </a:solidFill>
                <a:latin typeface="Times New Roman" panose="02020603050405020304" pitchFamily="18" charset="0"/>
                <a:cs typeface="Times New Roman" panose="02020603050405020304" pitchFamily="18" charset="0"/>
              </a:rPr>
              <a:t>大量的</a:t>
            </a:r>
            <a:r>
              <a:rPr lang="en-US" altLang="zh-TW" dirty="0">
                <a:solidFill>
                  <a:srgbClr val="0000FF"/>
                </a:solidFill>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biota</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生物</a:t>
            </a:r>
            <a:r>
              <a:rPr lang="en-US" altLang="zh-TW" dirty="0">
                <a:latin typeface="Times New Roman" panose="02020603050405020304" pitchFamily="18" charset="0"/>
                <a:cs typeface="Times New Roman" panose="02020603050405020304" pitchFamily="18" charset="0"/>
              </a:rPr>
              <a:t>; </a:t>
            </a:r>
            <a:r>
              <a:rPr lang="en-GB" altLang="zh-TW" dirty="0">
                <a:solidFill>
                  <a:schemeClr val="accent4">
                    <a:lumMod val="75000"/>
                  </a:schemeClr>
                </a:solidFill>
                <a:latin typeface="Times New Roman" panose="02020603050405020304" pitchFamily="18" charset="0"/>
                <a:cs typeface="Times New Roman" panose="02020603050405020304" pitchFamily="18" charset="0"/>
              </a:rPr>
              <a:t>trophic:</a:t>
            </a:r>
            <a:r>
              <a:rPr lang="zh-TW" altLang="en-US" dirty="0">
                <a:solidFill>
                  <a:schemeClr val="accent4">
                    <a:lumMod val="75000"/>
                  </a:schemeClr>
                </a:solidFill>
                <a:latin typeface="Times New Roman" panose="02020603050405020304" pitchFamily="18" charset="0"/>
                <a:cs typeface="Times New Roman" panose="02020603050405020304" pitchFamily="18" charset="0"/>
              </a:rPr>
              <a:t>營養的</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4</a:t>
            </a:fld>
            <a:endParaRPr lang="en-GB"/>
          </a:p>
        </p:txBody>
      </p:sp>
    </p:spTree>
    <p:extLst>
      <p:ext uri="{BB962C8B-B14F-4D97-AF65-F5344CB8AC3E}">
        <p14:creationId xmlns:p14="http://schemas.microsoft.com/office/powerpoint/2010/main" val="4085457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latin typeface="Times New Roman" panose="02020603050405020304" pitchFamily="18" charset="0"/>
                <a:cs typeface="Times New Roman" panose="02020603050405020304" pitchFamily="18" charset="0"/>
              </a:rPr>
              <a:t>Valence:</a:t>
            </a:r>
            <a:r>
              <a:rPr lang="zh-TW" altLang="en-US" dirty="0">
                <a:latin typeface="Times New Roman" panose="02020603050405020304" pitchFamily="18" charset="0"/>
                <a:cs typeface="Times New Roman" panose="02020603050405020304" pitchFamily="18" charset="0"/>
              </a:rPr>
              <a:t>原子價</a:t>
            </a:r>
            <a:r>
              <a:rPr lang="en-US" altLang="zh-TW" dirty="0">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noble:</a:t>
            </a:r>
            <a:r>
              <a:rPr lang="zh-TW" altLang="en-US" dirty="0">
                <a:latin typeface="Times New Roman" panose="02020603050405020304" pitchFamily="18" charset="0"/>
                <a:cs typeface="Times New Roman" panose="02020603050405020304" pitchFamily="18" charset="0"/>
              </a:rPr>
              <a:t>惰性的</a:t>
            </a:r>
            <a:r>
              <a:rPr lang="en-US" altLang="zh-TW" dirty="0">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manure:</a:t>
            </a:r>
            <a:r>
              <a:rPr lang="zh-TW" altLang="en-US" dirty="0">
                <a:latin typeface="Times New Roman" panose="02020603050405020304" pitchFamily="18" charset="0"/>
                <a:cs typeface="Times New Roman" panose="02020603050405020304" pitchFamily="18" charset="0"/>
              </a:rPr>
              <a:t>肥料</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6</a:t>
            </a:fld>
            <a:endParaRPr lang="en-GB"/>
          </a:p>
        </p:txBody>
      </p:sp>
    </p:spTree>
    <p:extLst>
      <p:ext uri="{BB962C8B-B14F-4D97-AF65-F5344CB8AC3E}">
        <p14:creationId xmlns:p14="http://schemas.microsoft.com/office/powerpoint/2010/main" val="1367118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solidFill>
                  <a:srgbClr val="00B050"/>
                </a:solidFill>
                <a:latin typeface="Times New Roman" panose="02020603050405020304" pitchFamily="18" charset="0"/>
                <a:cs typeface="Times New Roman" panose="02020603050405020304" pitchFamily="18" charset="0"/>
              </a:rPr>
              <a:t>Lightning</a:t>
            </a:r>
            <a:r>
              <a:rPr lang="en-US" altLang="zh-TW" dirty="0">
                <a:solidFill>
                  <a:srgbClr val="00B050"/>
                </a:solidFill>
                <a:latin typeface="Times New Roman" panose="02020603050405020304" pitchFamily="18" charset="0"/>
                <a:cs typeface="Times New Roman" panose="02020603050405020304" pitchFamily="18" charset="0"/>
              </a:rPr>
              <a:t>:</a:t>
            </a:r>
            <a:r>
              <a:rPr lang="zh-TW" altLang="en-US" dirty="0">
                <a:solidFill>
                  <a:srgbClr val="00B050"/>
                </a:solidFill>
                <a:latin typeface="Times New Roman" panose="02020603050405020304" pitchFamily="18" charset="0"/>
                <a:cs typeface="Times New Roman" panose="02020603050405020304" pitchFamily="18" charset="0"/>
              </a:rPr>
              <a:t> 閃電</a:t>
            </a:r>
            <a:r>
              <a:rPr lang="en-US" altLang="zh-TW" dirty="0">
                <a:solidFill>
                  <a:srgbClr val="00B050"/>
                </a:solidFill>
                <a:latin typeface="Times New Roman" panose="02020603050405020304" pitchFamily="18" charset="0"/>
                <a:cs typeface="Times New Roman" panose="02020603050405020304" pitchFamily="18" charset="0"/>
              </a:rPr>
              <a:t>;</a:t>
            </a:r>
            <a:r>
              <a:rPr lang="en-GB" altLang="zh-TW" dirty="0">
                <a:latin typeface="Times New Roman" panose="02020603050405020304" pitchFamily="18" charset="0"/>
                <a:cs typeface="Times New Roman" panose="02020603050405020304" pitchFamily="18" charset="0"/>
              </a:rPr>
              <a:t> symbiotic</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共生 </a:t>
            </a:r>
            <a:r>
              <a:rPr lang="en-US" altLang="zh-TW" dirty="0">
                <a:latin typeface="Times New Roman" panose="02020603050405020304" pitchFamily="18" charset="0"/>
                <a:cs typeface="Times New Roman" panose="02020603050405020304" pitchFamily="18" charset="0"/>
              </a:rPr>
              <a:t>; </a:t>
            </a:r>
            <a:r>
              <a:rPr lang="en-GB" altLang="zh-TW" dirty="0">
                <a:solidFill>
                  <a:schemeClr val="accent4">
                    <a:lumMod val="75000"/>
                  </a:schemeClr>
                </a:solidFill>
                <a:latin typeface="Times New Roman" panose="02020603050405020304" pitchFamily="18" charset="0"/>
                <a:cs typeface="Times New Roman" panose="02020603050405020304" pitchFamily="18" charset="0"/>
              </a:rPr>
              <a:t>fungal :</a:t>
            </a:r>
            <a:r>
              <a:rPr lang="zh-TW" altLang="en-US" dirty="0">
                <a:solidFill>
                  <a:schemeClr val="accent4">
                    <a:lumMod val="75000"/>
                  </a:schemeClr>
                </a:solidFill>
                <a:latin typeface="Times New Roman" panose="02020603050405020304" pitchFamily="18" charset="0"/>
                <a:cs typeface="Times New Roman" panose="02020603050405020304" pitchFamily="18" charset="0"/>
              </a:rPr>
              <a:t>真菌 </a:t>
            </a:r>
            <a:r>
              <a:rPr lang="en-US" altLang="zh-TW" dirty="0">
                <a:solidFill>
                  <a:schemeClr val="accent4">
                    <a:lumMod val="75000"/>
                  </a:schemeClr>
                </a:solidFill>
                <a:latin typeface="Times New Roman" panose="02020603050405020304" pitchFamily="18" charset="0"/>
                <a:cs typeface="Times New Roman" panose="02020603050405020304" pitchFamily="18" charset="0"/>
              </a:rPr>
              <a:t>; </a:t>
            </a:r>
            <a:r>
              <a:rPr lang="en-GB" altLang="zh-TW" dirty="0">
                <a:solidFill>
                  <a:schemeClr val="accent4">
                    <a:lumMod val="75000"/>
                  </a:schemeClr>
                </a:solidFill>
                <a:latin typeface="Times New Roman" panose="02020603050405020304" pitchFamily="18" charset="0"/>
                <a:cs typeface="Times New Roman" panose="02020603050405020304" pitchFamily="18" charset="0"/>
              </a:rPr>
              <a:t>detritus:</a:t>
            </a:r>
            <a:r>
              <a:rPr lang="zh-TW" altLang="en-US" dirty="0">
                <a:solidFill>
                  <a:schemeClr val="accent4">
                    <a:lumMod val="75000"/>
                  </a:schemeClr>
                </a:solidFill>
                <a:latin typeface="Times New Roman" panose="02020603050405020304" pitchFamily="18" charset="0"/>
                <a:cs typeface="Times New Roman" panose="02020603050405020304" pitchFamily="18" charset="0"/>
              </a:rPr>
              <a:t>殘渣</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7</a:t>
            </a:fld>
            <a:endParaRPr lang="en-GB"/>
          </a:p>
        </p:txBody>
      </p:sp>
    </p:spTree>
    <p:extLst>
      <p:ext uri="{BB962C8B-B14F-4D97-AF65-F5344CB8AC3E}">
        <p14:creationId xmlns:p14="http://schemas.microsoft.com/office/powerpoint/2010/main" val="22649757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solidFill>
                  <a:schemeClr val="accent4">
                    <a:lumMod val="75000"/>
                  </a:schemeClr>
                </a:solidFill>
                <a:latin typeface="Times New Roman" panose="02020603050405020304" pitchFamily="18" charset="0"/>
                <a:cs typeface="Times New Roman" panose="02020603050405020304" pitchFamily="18" charset="0"/>
              </a:rPr>
              <a:t>Transpired</a:t>
            </a:r>
            <a:r>
              <a:rPr lang="en-US" altLang="zh-TW" dirty="0">
                <a:solidFill>
                  <a:schemeClr val="accent4">
                    <a:lumMod val="75000"/>
                  </a:schemeClr>
                </a:solidFill>
                <a:latin typeface="Times New Roman" panose="02020603050405020304" pitchFamily="18" charset="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cs typeface="Times New Roman" panose="02020603050405020304" pitchFamily="18" charset="0"/>
              </a:rPr>
              <a:t>使排出、使散發</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11</a:t>
            </a:fld>
            <a:endParaRPr lang="en-GB"/>
          </a:p>
        </p:txBody>
      </p:sp>
    </p:spTree>
    <p:extLst>
      <p:ext uri="{BB962C8B-B14F-4D97-AF65-F5344CB8AC3E}">
        <p14:creationId xmlns:p14="http://schemas.microsoft.com/office/powerpoint/2010/main" val="3415293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a:latin typeface="Times New Roman" panose="02020603050405020304" pitchFamily="18" charset="0"/>
                <a:cs typeface="Times New Roman" panose="02020603050405020304" pitchFamily="18" charset="0"/>
              </a:rPr>
              <a:t>Pungent</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刺激性的</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15</a:t>
            </a:fld>
            <a:endParaRPr lang="en-GB"/>
          </a:p>
        </p:txBody>
      </p:sp>
    </p:spTree>
    <p:extLst>
      <p:ext uri="{BB962C8B-B14F-4D97-AF65-F5344CB8AC3E}">
        <p14:creationId xmlns:p14="http://schemas.microsoft.com/office/powerpoint/2010/main" val="1196008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b="1" dirty="0">
                <a:latin typeface="Times New Roman" panose="02020603050405020304" pitchFamily="18" charset="0"/>
                <a:cs typeface="Times New Roman" panose="02020603050405020304" pitchFamily="18" charset="0"/>
              </a:rPr>
              <a:t>Cyanide</a:t>
            </a:r>
            <a:r>
              <a:rPr lang="en-US" altLang="zh-TW" b="1" dirty="0">
                <a:latin typeface="Times New Roman" panose="02020603050405020304" pitchFamily="18" charset="0"/>
                <a:cs typeface="Times New Roman" panose="02020603050405020304" pitchFamily="18" charset="0"/>
              </a:rPr>
              <a:t>:</a:t>
            </a:r>
            <a:r>
              <a:rPr lang="zh-TW" altLang="en-US" b="1" dirty="0">
                <a:latin typeface="Times New Roman" panose="02020603050405020304" pitchFamily="18" charset="0"/>
                <a:cs typeface="Times New Roman" panose="02020603050405020304" pitchFamily="18" charset="0"/>
              </a:rPr>
              <a:t>氰化物</a:t>
            </a:r>
            <a:r>
              <a:rPr lang="en-US" altLang="zh-TW" b="1" dirty="0">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nicotinamide adenine dinucleotide :</a:t>
            </a:r>
            <a:r>
              <a:rPr lang="zh-TW" altLang="en-US" b="0" i="0" dirty="0">
                <a:solidFill>
                  <a:srgbClr val="000000"/>
                </a:solidFill>
                <a:effectLst/>
                <a:latin typeface="helvetica neue"/>
              </a:rPr>
              <a:t>菸醯胺腺嘌呤二核酸</a:t>
            </a:r>
            <a:r>
              <a:rPr lang="en-US" altLang="zh-TW" b="0" i="0" dirty="0">
                <a:solidFill>
                  <a:srgbClr val="000000"/>
                </a:solidFill>
                <a:effectLst/>
                <a:latin typeface="helvetica neue"/>
              </a:rPr>
              <a:t>; </a:t>
            </a:r>
            <a:r>
              <a:rPr lang="en-GB" altLang="zh-TW" b="1" dirty="0">
                <a:solidFill>
                  <a:srgbClr val="00B050"/>
                </a:solidFill>
                <a:latin typeface="Times New Roman" panose="02020603050405020304" pitchFamily="18" charset="0"/>
                <a:cs typeface="Times New Roman" panose="02020603050405020304" pitchFamily="18" charset="0"/>
              </a:rPr>
              <a:t>enzymes</a:t>
            </a:r>
            <a:r>
              <a:rPr lang="en-US" altLang="zh-TW" b="0" i="0" dirty="0">
                <a:solidFill>
                  <a:srgbClr val="000000"/>
                </a:solidFill>
                <a:effectLst/>
                <a:latin typeface="helvetica neue"/>
                <a:cs typeface="Times New Roman" panose="02020603050405020304" pitchFamily="18" charset="0"/>
              </a:rPr>
              <a:t>:</a:t>
            </a:r>
            <a:r>
              <a:rPr lang="zh-TW" altLang="en-US" b="0" i="0" dirty="0">
                <a:solidFill>
                  <a:srgbClr val="000000"/>
                </a:solidFill>
                <a:effectLst/>
                <a:latin typeface="helvetica neue"/>
                <a:cs typeface="Times New Roman" panose="02020603050405020304" pitchFamily="18" charset="0"/>
              </a:rPr>
              <a:t>酵素 </a:t>
            </a:r>
            <a:r>
              <a:rPr lang="en-US" altLang="zh-TW" b="0" i="0" dirty="0">
                <a:solidFill>
                  <a:srgbClr val="000000"/>
                </a:solidFill>
                <a:effectLst/>
                <a:latin typeface="helvetica neue"/>
                <a:cs typeface="Times New Roman" panose="02020603050405020304" pitchFamily="18" charset="0"/>
              </a:rPr>
              <a:t>;</a:t>
            </a:r>
            <a:r>
              <a:rPr lang="en-GB" altLang="zh-TW" dirty="0">
                <a:latin typeface="Times New Roman" panose="02020603050405020304" pitchFamily="18" charset="0"/>
                <a:cs typeface="Times New Roman" panose="02020603050405020304" pitchFamily="18" charset="0"/>
              </a:rPr>
              <a:t> cytochrome:</a:t>
            </a:r>
            <a:r>
              <a:rPr lang="zh-TW" altLang="en-US" dirty="0">
                <a:latin typeface="Times New Roman" panose="02020603050405020304" pitchFamily="18" charset="0"/>
                <a:cs typeface="Times New Roman" panose="02020603050405020304" pitchFamily="18" charset="0"/>
              </a:rPr>
              <a:t>細胞色素</a:t>
            </a:r>
            <a:r>
              <a:rPr lang="en-US" altLang="zh-TW" dirty="0">
                <a:latin typeface="Times New Roman" panose="02020603050405020304" pitchFamily="18" charset="0"/>
                <a:cs typeface="Times New Roman" panose="02020603050405020304" pitchFamily="18" charset="0"/>
              </a:rPr>
              <a:t>; </a:t>
            </a:r>
            <a:r>
              <a:rPr lang="en-GB" altLang="zh-TW" dirty="0" err="1">
                <a:latin typeface="Times New Roman" panose="02020603050405020304" pitchFamily="18" charset="0"/>
                <a:cs typeface="Times New Roman" panose="02020603050405020304" pitchFamily="18" charset="0"/>
              </a:rPr>
              <a:t>hemoglobin</a:t>
            </a:r>
            <a:r>
              <a:rPr lang="en-GB"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血紅素</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22</a:t>
            </a:fld>
            <a:endParaRPr lang="en-GB"/>
          </a:p>
        </p:txBody>
      </p:sp>
    </p:spTree>
    <p:extLst>
      <p:ext uri="{BB962C8B-B14F-4D97-AF65-F5344CB8AC3E}">
        <p14:creationId xmlns:p14="http://schemas.microsoft.com/office/powerpoint/2010/main" val="3505561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07000"/>
              </a:lnSpc>
              <a:spcAft>
                <a:spcPts val="800"/>
              </a:spcAft>
            </a:pPr>
            <a:r>
              <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And also, the fresh and aged aerosols from various sources have different effects on local air quality and regional climate.</a:t>
            </a:r>
            <a:endPar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a:lnSpc>
                <a:spcPct val="107000"/>
              </a:lnSpc>
              <a:spcAft>
                <a:spcPts val="800"/>
              </a:spcAft>
            </a:pPr>
            <a:r>
              <a:rPr lang="en-US" altLang="zh-TW" sz="1800" dirty="0">
                <a:effectLst/>
                <a:latin typeface="Times New Roman" panose="02020603050405020304" pitchFamily="18" charset="0"/>
                <a:ea typeface="新細明體" panose="02020500000000000000" pitchFamily="18" charset="-120"/>
                <a:cs typeface="Times New Roman" panose="02020603050405020304" pitchFamily="18" charset="0"/>
              </a:rPr>
              <a:t>VOCs, as precursors of O3 and SOA formation, have been confirmed to cause severe air pollution and damage to public health. However, the sources of VOCs are complicated, and the mechanisms of transformation between gas and particulate phases are still ambiguous.</a:t>
            </a:r>
            <a:endPar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p:cNvSpPr>
            <a:spLocks noGrp="1"/>
          </p:cNvSpPr>
          <p:nvPr>
            <p:ph type="sldNum" sz="quarter" idx="5"/>
          </p:nvPr>
        </p:nvSpPr>
        <p:spPr/>
        <p:txBody>
          <a:bodyPr/>
          <a:lstStyle/>
          <a:p>
            <a:fld id="{5832FA9E-C999-42B2-AB35-FFBFA08B5ED6}" type="slidenum">
              <a:rPr lang="en-GB" smtClean="0"/>
              <a:t>23</a:t>
            </a:fld>
            <a:endParaRPr lang="en-GB"/>
          </a:p>
        </p:txBody>
      </p:sp>
    </p:spTree>
    <p:extLst>
      <p:ext uri="{BB962C8B-B14F-4D97-AF65-F5344CB8AC3E}">
        <p14:creationId xmlns:p14="http://schemas.microsoft.com/office/powerpoint/2010/main" val="2592638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GB" altLang="zh-TW" dirty="0" err="1">
                <a:latin typeface="Times New Roman" panose="02020603050405020304" pitchFamily="18" charset="0"/>
                <a:cs typeface="Times New Roman" panose="02020603050405020304" pitchFamily="18" charset="0"/>
              </a:rPr>
              <a:t>Methemoglobin</a:t>
            </a:r>
            <a:r>
              <a:rPr lang="en-US" altLang="zh-TW" dirty="0">
                <a:latin typeface="Times New Roman" panose="02020603050405020304" pitchFamily="18" charset="0"/>
                <a:cs typeface="Times New Roman" panose="02020603050405020304" pitchFamily="18" charset="0"/>
              </a:rPr>
              <a:t>:</a:t>
            </a:r>
            <a:r>
              <a:rPr lang="zh-TW" altLang="en-US" dirty="0">
                <a:latin typeface="Times New Roman" panose="02020603050405020304" pitchFamily="18" charset="0"/>
                <a:cs typeface="Times New Roman" panose="02020603050405020304" pitchFamily="18" charset="0"/>
              </a:rPr>
              <a:t>氧血紅素</a:t>
            </a:r>
            <a:r>
              <a:rPr lang="en-US" altLang="zh-TW" dirty="0">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endogenous:</a:t>
            </a:r>
            <a:r>
              <a:rPr lang="zh-TW" altLang="en-US" dirty="0">
                <a:latin typeface="Times New Roman" panose="02020603050405020304" pitchFamily="18" charset="0"/>
                <a:cs typeface="Times New Roman" panose="02020603050405020304" pitchFamily="18" charset="0"/>
              </a:rPr>
              <a:t>內生的</a:t>
            </a:r>
            <a:r>
              <a:rPr lang="en-US" altLang="zh-TW" dirty="0">
                <a:latin typeface="Times New Roman" panose="02020603050405020304" pitchFamily="18" charset="0"/>
                <a:cs typeface="Times New Roman" panose="02020603050405020304" pitchFamily="18" charset="0"/>
              </a:rPr>
              <a:t>; </a:t>
            </a:r>
            <a:r>
              <a:rPr lang="en-GB" altLang="zh-TW" dirty="0">
                <a:latin typeface="Times New Roman" panose="02020603050405020304" pitchFamily="18" charset="0"/>
                <a:cs typeface="Times New Roman" panose="02020603050405020304" pitchFamily="18" charset="0"/>
              </a:rPr>
              <a:t>gastrointestinal tract:</a:t>
            </a:r>
            <a:r>
              <a:rPr lang="zh-TW" altLang="en-US" dirty="0">
                <a:latin typeface="Times New Roman" panose="02020603050405020304" pitchFamily="18" charset="0"/>
                <a:cs typeface="Times New Roman" panose="02020603050405020304" pitchFamily="18" charset="0"/>
              </a:rPr>
              <a:t>消化道</a:t>
            </a:r>
            <a:endParaRPr lang="zh-TW" altLang="en-US" dirty="0"/>
          </a:p>
        </p:txBody>
      </p:sp>
      <p:sp>
        <p:nvSpPr>
          <p:cNvPr id="4" name="投影片編號版面配置區 3"/>
          <p:cNvSpPr>
            <a:spLocks noGrp="1"/>
          </p:cNvSpPr>
          <p:nvPr>
            <p:ph type="sldNum" sz="quarter" idx="5"/>
          </p:nvPr>
        </p:nvSpPr>
        <p:spPr/>
        <p:txBody>
          <a:bodyPr/>
          <a:lstStyle/>
          <a:p>
            <a:fld id="{C8D092EC-B160-4B1E-9A91-E35427556F8C}" type="slidenum">
              <a:rPr lang="en-GB" smtClean="0"/>
              <a:t>24</a:t>
            </a:fld>
            <a:endParaRPr lang="en-GB"/>
          </a:p>
        </p:txBody>
      </p:sp>
    </p:spTree>
    <p:extLst>
      <p:ext uri="{BB962C8B-B14F-4D97-AF65-F5344CB8AC3E}">
        <p14:creationId xmlns:p14="http://schemas.microsoft.com/office/powerpoint/2010/main" val="260932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a:xfrm>
            <a:off x="5332412" y="5883275"/>
            <a:ext cx="4324044" cy="365125"/>
          </a:xfrm>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1301355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09/05/2023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511313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0840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855837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5977856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6662230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611570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5874978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775185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482058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a:xfrm>
            <a:off x="10951856" y="5867131"/>
            <a:ext cx="551167" cy="365125"/>
          </a:xfrm>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3005758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962CCB-0BF0-4144-BA12-E0F7FF9E15FE}" type="datetimeFigureOut">
              <a:rPr lang="en-GB" smtClean="0"/>
              <a:t>09/05/2023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1029099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962CCB-0BF0-4144-BA12-E0F7FF9E15FE}" type="datetimeFigureOut">
              <a:rPr lang="en-GB" smtClean="0"/>
              <a:t>09/05/2023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3822085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962CCB-0BF0-4144-BA12-E0F7FF9E15FE}" type="datetimeFigureOut">
              <a:rPr lang="en-GB" smtClean="0"/>
              <a:t>09/05/2023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800758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962CCB-0BF0-4144-BA12-E0F7FF9E15FE}" type="datetimeFigureOut">
              <a:rPr lang="en-GB" smtClean="0"/>
              <a:t>09/05/2023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3956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962CCB-0BF0-4144-BA12-E0F7FF9E15FE}" type="datetimeFigureOut">
              <a:rPr lang="en-GB" smtClean="0"/>
              <a:t>09/05/2023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84995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09/05/2023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4175006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62CCB-0BF0-4144-BA12-E0F7FF9E15FE}" type="datetimeFigureOut">
              <a:rPr lang="en-GB" smtClean="0"/>
              <a:t>09/05/2023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E411416C-AA6F-4F2B-96CE-6646C79D6D1D}" type="slidenum">
              <a:rPr lang="en-GB" smtClean="0"/>
              <a:t>‹#›</a:t>
            </a:fld>
            <a:endParaRPr lang="en-GB"/>
          </a:p>
        </p:txBody>
      </p:sp>
    </p:spTree>
    <p:extLst>
      <p:ext uri="{BB962C8B-B14F-4D97-AF65-F5344CB8AC3E}">
        <p14:creationId xmlns:p14="http://schemas.microsoft.com/office/powerpoint/2010/main" val="2062267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4962CCB-0BF0-4144-BA12-E0F7FF9E15FE}" type="datetimeFigureOut">
              <a:rPr lang="en-GB" smtClean="0"/>
              <a:t>09/05/2023</a:t>
            </a:fld>
            <a:endParaRPr lang="en-GB"/>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GB"/>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11416C-AA6F-4F2B-96CE-6646C79D6D1D}" type="slidenum">
              <a:rPr lang="en-GB" smtClean="0"/>
              <a:t>‹#›</a:t>
            </a:fld>
            <a:endParaRPr lang="en-GB"/>
          </a:p>
        </p:txBody>
      </p:sp>
    </p:spTree>
    <p:extLst>
      <p:ext uri="{BB962C8B-B14F-4D97-AF65-F5344CB8AC3E}">
        <p14:creationId xmlns:p14="http://schemas.microsoft.com/office/powerpoint/2010/main" val="2649530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590A7-1441-4632-A7B9-CE5694AE0BD6}"/>
              </a:ext>
            </a:extLst>
          </p:cNvPr>
          <p:cNvSpPr>
            <a:spLocks noGrp="1"/>
          </p:cNvSpPr>
          <p:nvPr>
            <p:ph type="ctrTitle"/>
          </p:nvPr>
        </p:nvSpPr>
        <p:spPr>
          <a:xfrm>
            <a:off x="1524000" y="1417134"/>
            <a:ext cx="9144000" cy="1564716"/>
          </a:xfrm>
        </p:spPr>
        <p:txBody>
          <a:bodyPr>
            <a:normAutofit/>
          </a:bodyPr>
          <a:lstStyle/>
          <a:p>
            <a:pPr algn="l"/>
            <a:r>
              <a:rPr lang="en-US" altLang="zh-TW" sz="4800" dirty="0"/>
              <a:t>Introduction to Air Pollution</a:t>
            </a:r>
            <a:endParaRPr lang="en-GB" sz="4800" dirty="0"/>
          </a:p>
        </p:txBody>
      </p:sp>
      <p:sp>
        <p:nvSpPr>
          <p:cNvPr id="3" name="Subtitle 2">
            <a:extLst>
              <a:ext uri="{FF2B5EF4-FFF2-40B4-BE49-F238E27FC236}">
                <a16:creationId xmlns:a16="http://schemas.microsoft.com/office/drawing/2014/main" id="{4CD46B61-DC49-41A3-979A-D230456FBDEF}"/>
              </a:ext>
            </a:extLst>
          </p:cNvPr>
          <p:cNvSpPr>
            <a:spLocks noGrp="1"/>
          </p:cNvSpPr>
          <p:nvPr>
            <p:ph type="subTitle" idx="1"/>
          </p:nvPr>
        </p:nvSpPr>
        <p:spPr>
          <a:xfrm>
            <a:off x="1524000" y="4868283"/>
            <a:ext cx="9144000" cy="572583"/>
          </a:xfrm>
        </p:spPr>
        <p:txBody>
          <a:bodyPr>
            <a:normAutofit fontScale="25000" lnSpcReduction="20000"/>
          </a:bodyPr>
          <a:lstStyle/>
          <a:p>
            <a:r>
              <a:rPr lang="en-US" altLang="zh-TW" sz="8000" dirty="0"/>
              <a:t>Presented by</a:t>
            </a:r>
          </a:p>
          <a:p>
            <a:r>
              <a:rPr lang="en-US" sz="8000" dirty="0"/>
              <a:t>Dr. </a:t>
            </a:r>
            <a:r>
              <a:rPr lang="en-GB" sz="8000" dirty="0"/>
              <a:t>Yu-Chieh Ting</a:t>
            </a:r>
          </a:p>
          <a:p>
            <a:pPr algn="l"/>
            <a:endParaRPr lang="en-GB" sz="2000" dirty="0"/>
          </a:p>
        </p:txBody>
      </p:sp>
    </p:spTree>
    <p:extLst>
      <p:ext uri="{BB962C8B-B14F-4D97-AF65-F5344CB8AC3E}">
        <p14:creationId xmlns:p14="http://schemas.microsoft.com/office/powerpoint/2010/main" val="11797138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A0A41418-DA5E-F40F-11EA-9991AB59F3E7}"/>
              </a:ext>
            </a:extLst>
          </p:cNvPr>
          <p:cNvPicPr>
            <a:picLocks noChangeAspect="1"/>
          </p:cNvPicPr>
          <p:nvPr/>
        </p:nvPicPr>
        <p:blipFill>
          <a:blip r:embed="rId2"/>
          <a:stretch>
            <a:fillRect/>
          </a:stretch>
        </p:blipFill>
        <p:spPr>
          <a:xfrm>
            <a:off x="3241305" y="0"/>
            <a:ext cx="5709390" cy="6858000"/>
          </a:xfrm>
          <a:prstGeom prst="rect">
            <a:avLst/>
          </a:prstGeom>
        </p:spPr>
      </p:pic>
    </p:spTree>
    <p:extLst>
      <p:ext uri="{BB962C8B-B14F-4D97-AF65-F5344CB8AC3E}">
        <p14:creationId xmlns:p14="http://schemas.microsoft.com/office/powerpoint/2010/main" val="2334159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49DCF4-56EE-4CF9-A7A9-3C5D0F28725A}"/>
              </a:ext>
            </a:extLst>
          </p:cNvPr>
          <p:cNvSpPr>
            <a:spLocks noGrp="1"/>
          </p:cNvSpPr>
          <p:nvPr>
            <p:ph idx="1"/>
          </p:nvPr>
        </p:nvSpPr>
        <p:spPr>
          <a:xfrm>
            <a:off x="1484310" y="511277"/>
            <a:ext cx="10018713" cy="5781368"/>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For example, </a:t>
            </a:r>
            <a:r>
              <a:rPr lang="en-GB" b="1" dirty="0">
                <a:solidFill>
                  <a:srgbClr val="FF0000"/>
                </a:solidFill>
                <a:latin typeface="Times New Roman" panose="02020603050405020304" pitchFamily="18" charset="0"/>
                <a:cs typeface="Times New Roman" panose="02020603050405020304" pitchFamily="18" charset="0"/>
              </a:rPr>
              <a:t>NO</a:t>
            </a:r>
            <a:r>
              <a:rPr lang="en-GB" dirty="0">
                <a:latin typeface="Times New Roman" panose="02020603050405020304" pitchFamily="18" charset="0"/>
                <a:cs typeface="Times New Roman" panose="02020603050405020304" pitchFamily="18" charset="0"/>
              </a:rPr>
              <a:t> is one of the compounds involved in the photochemistry that leads to the formation of the pollutant </a:t>
            </a:r>
            <a:r>
              <a:rPr lang="en-GB" b="1" dirty="0">
                <a:solidFill>
                  <a:srgbClr val="0000FF"/>
                </a:solidFill>
                <a:latin typeface="Times New Roman" panose="02020603050405020304" pitchFamily="18" charset="0"/>
                <a:cs typeface="Times New Roman" panose="02020603050405020304" pitchFamily="18" charset="0"/>
              </a:rPr>
              <a:t>ozone (O</a:t>
            </a:r>
            <a:r>
              <a:rPr lang="en-GB" b="1" baseline="-25000" dirty="0">
                <a:solidFill>
                  <a:srgbClr val="0000FF"/>
                </a:solidFill>
                <a:latin typeface="Times New Roman" panose="02020603050405020304" pitchFamily="18" charset="0"/>
                <a:cs typeface="Times New Roman" panose="02020603050405020304" pitchFamily="18" charset="0"/>
              </a:rPr>
              <a:t>3</a:t>
            </a:r>
            <a:r>
              <a:rPr lang="en-GB" b="1"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in the troposphere.</a:t>
            </a:r>
          </a:p>
          <a:p>
            <a:pPr algn="just"/>
            <a:r>
              <a:rPr lang="en-GB" dirty="0">
                <a:latin typeface="Times New Roman" panose="02020603050405020304" pitchFamily="18" charset="0"/>
                <a:cs typeface="Times New Roman" panose="02020603050405020304" pitchFamily="18" charset="0"/>
              </a:rPr>
              <a:t>Note also that the relationship between </a:t>
            </a:r>
            <a:r>
              <a:rPr lang="en-GB" dirty="0">
                <a:solidFill>
                  <a:srgbClr val="00B050"/>
                </a:solidFill>
                <a:latin typeface="Times New Roman" panose="02020603050405020304" pitchFamily="18" charset="0"/>
                <a:cs typeface="Times New Roman" panose="02020603050405020304" pitchFamily="18" charset="0"/>
              </a:rPr>
              <a:t>microbes and macrophytes </a:t>
            </a:r>
            <a:r>
              <a:rPr lang="en-GB" dirty="0">
                <a:latin typeface="Times New Roman" panose="02020603050405020304" pitchFamily="18" charset="0"/>
                <a:cs typeface="Times New Roman" panose="02020603050405020304" pitchFamily="18" charset="0"/>
              </a:rPr>
              <a:t>is central in the figure.</a:t>
            </a:r>
          </a:p>
          <a:p>
            <a:pPr algn="just"/>
            <a:r>
              <a:rPr lang="en-GB" dirty="0">
                <a:latin typeface="Times New Roman" panose="02020603050405020304" pitchFamily="18" charset="0"/>
                <a:cs typeface="Times New Roman" panose="02020603050405020304" pitchFamily="18" charset="0"/>
              </a:rPr>
              <a:t>Much of the chemistry occurs on the floor in the detritus where microbes degrade complex molecules. </a:t>
            </a:r>
          </a:p>
          <a:p>
            <a:pPr algn="just"/>
            <a:r>
              <a:rPr lang="en-GB" dirty="0">
                <a:latin typeface="Times New Roman" panose="02020603050405020304" pitchFamily="18" charset="0"/>
                <a:cs typeface="Times New Roman" panose="02020603050405020304" pitchFamily="18" charset="0"/>
              </a:rPr>
              <a:t>Nutrients in the soil are transported by the roots </a:t>
            </a:r>
            <a:r>
              <a:rPr lang="en-GB" dirty="0">
                <a:solidFill>
                  <a:schemeClr val="accent3">
                    <a:lumMod val="75000"/>
                  </a:schemeClr>
                </a:solidFill>
                <a:latin typeface="Times New Roman" panose="02020603050405020304" pitchFamily="18" charset="0"/>
                <a:cs typeface="Times New Roman" panose="02020603050405020304" pitchFamily="18" charset="0"/>
              </a:rPr>
              <a:t>capillary action </a:t>
            </a:r>
            <a:r>
              <a:rPr lang="en-GB" dirty="0">
                <a:latin typeface="Times New Roman" panose="02020603050405020304" pitchFamily="18" charset="0"/>
                <a:cs typeface="Times New Roman" panose="02020603050405020304" pitchFamily="18" charset="0"/>
              </a:rPr>
              <a:t>to plant cells. </a:t>
            </a:r>
            <a:r>
              <a:rPr lang="en-GB" dirty="0">
                <a:solidFill>
                  <a:schemeClr val="accent4">
                    <a:lumMod val="75000"/>
                  </a:schemeClr>
                </a:solidFill>
                <a:latin typeface="Times New Roman" panose="02020603050405020304" pitchFamily="18" charset="0"/>
                <a:cs typeface="Times New Roman" panose="02020603050405020304" pitchFamily="18" charset="0"/>
              </a:rPr>
              <a:t>Gases are transpired through leaves back to the atmosphere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atmospheric speciation at the top of the Figure is an oversimplification, with many competing processes.</a:t>
            </a:r>
          </a:p>
          <a:p>
            <a:pPr algn="just"/>
            <a:r>
              <a:rPr lang="en-GB" dirty="0">
                <a:latin typeface="Times New Roman" panose="02020603050405020304" pitchFamily="18" charset="0"/>
                <a:cs typeface="Times New Roman" panose="02020603050405020304" pitchFamily="18" charset="0"/>
              </a:rPr>
              <a:t>For example,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compounds in the soil can release </a:t>
            </a:r>
            <a:r>
              <a:rPr lang="en-GB" b="1" dirty="0">
                <a:solidFill>
                  <a:srgbClr val="00B050"/>
                </a:solidFill>
                <a:latin typeface="Times New Roman" panose="02020603050405020304" pitchFamily="18" charset="0"/>
                <a:cs typeface="Times New Roman" panose="02020603050405020304" pitchFamily="18" charset="0"/>
              </a:rPr>
              <a:t>nitrous acid (HONO) </a:t>
            </a:r>
            <a:r>
              <a:rPr lang="en-GB" dirty="0">
                <a:latin typeface="Times New Roman" panose="02020603050405020304" pitchFamily="18" charset="0"/>
                <a:cs typeface="Times New Roman" panose="02020603050405020304" pitchFamily="18" charset="0"/>
              </a:rPr>
              <a:t>directly to the atmosphere. When soil contains elevated amounts of nitrates due to fertilization, </a:t>
            </a:r>
            <a:r>
              <a:rPr lang="en-GB" dirty="0">
                <a:solidFill>
                  <a:srgbClr val="FF0000"/>
                </a:solidFill>
                <a:latin typeface="Times New Roman" panose="02020603050405020304" pitchFamily="18" charset="0"/>
                <a:cs typeface="Times New Roman" panose="02020603050405020304" pitchFamily="18" charset="0"/>
              </a:rPr>
              <a:t>HONO</a:t>
            </a:r>
            <a:r>
              <a:rPr lang="en-GB" dirty="0">
                <a:latin typeface="Times New Roman" panose="02020603050405020304" pitchFamily="18" charset="0"/>
                <a:cs typeface="Times New Roman" panose="02020603050405020304" pitchFamily="18" charset="0"/>
              </a:rPr>
              <a:t> is released to the atmosphere.</a:t>
            </a:r>
          </a:p>
          <a:p>
            <a:pPr algn="just"/>
            <a:r>
              <a:rPr lang="en-GB" dirty="0">
                <a:solidFill>
                  <a:schemeClr val="accent4">
                    <a:lumMod val="75000"/>
                  </a:schemeClr>
                </a:solidFill>
                <a:latin typeface="Times New Roman" panose="02020603050405020304" pitchFamily="18" charset="0"/>
                <a:cs typeface="Times New Roman" panose="02020603050405020304" pitchFamily="18" charset="0"/>
              </a:rPr>
              <a:t>The more acidic the soil, the greater will be the release of </a:t>
            </a:r>
            <a:r>
              <a:rPr lang="en-GB" b="1" dirty="0">
                <a:solidFill>
                  <a:srgbClr val="FF0000"/>
                </a:solidFill>
                <a:latin typeface="Times New Roman" panose="02020603050405020304" pitchFamily="18" charset="0"/>
                <a:cs typeface="Times New Roman" panose="02020603050405020304" pitchFamily="18" charset="0"/>
              </a:rPr>
              <a:t>HONO</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0661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24CB6E-C068-47F3-AB53-3CAD703E1F40}"/>
              </a:ext>
            </a:extLst>
          </p:cNvPr>
          <p:cNvSpPr>
            <a:spLocks noGrp="1"/>
          </p:cNvSpPr>
          <p:nvPr>
            <p:ph idx="1"/>
          </p:nvPr>
        </p:nvSpPr>
        <p:spPr>
          <a:xfrm>
            <a:off x="1484310" y="511277"/>
            <a:ext cx="10018713" cy="5928852"/>
          </a:xfrm>
        </p:spPr>
        <p:txBody>
          <a:bodyPr>
            <a:normAutofit fontScale="92500" lnSpcReduction="10000"/>
          </a:bodyPr>
          <a:lstStyle/>
          <a:p>
            <a:pPr algn="just"/>
            <a:r>
              <a:rPr lang="en-GB" dirty="0">
                <a:latin typeface="Times New Roman" panose="02020603050405020304" pitchFamily="18" charset="0"/>
                <a:cs typeface="Times New Roman" panose="02020603050405020304" pitchFamily="18" charset="0"/>
              </a:rPr>
              <a:t>In the troposphere, </a:t>
            </a:r>
            <a:r>
              <a:rPr lang="en-GB" dirty="0">
                <a:solidFill>
                  <a:srgbClr val="FF0000"/>
                </a:solidFill>
                <a:latin typeface="Times New Roman" panose="02020603050405020304" pitchFamily="18" charset="0"/>
                <a:cs typeface="Times New Roman" panose="02020603050405020304" pitchFamily="18" charset="0"/>
              </a:rPr>
              <a:t>HONO</a:t>
            </a:r>
            <a:r>
              <a:rPr lang="en-GB" dirty="0">
                <a:latin typeface="Times New Roman" panose="02020603050405020304" pitchFamily="18" charset="0"/>
                <a:cs typeface="Times New Roman" panose="02020603050405020304" pitchFamily="18" charset="0"/>
              </a:rPr>
              <a:t> leads to the formation of </a:t>
            </a:r>
            <a:r>
              <a:rPr lang="en-GB" b="1" dirty="0">
                <a:solidFill>
                  <a:srgbClr val="00B050"/>
                </a:solidFill>
                <a:latin typeface="Times New Roman" panose="02020603050405020304" pitchFamily="18" charset="0"/>
                <a:cs typeface="Times New Roman" panose="02020603050405020304" pitchFamily="18" charset="0"/>
              </a:rPr>
              <a:t>hydroxyl radicals</a:t>
            </a:r>
            <a:r>
              <a:rPr lang="en-GB" dirty="0">
                <a:latin typeface="Times New Roman" panose="02020603050405020304" pitchFamily="18" charset="0"/>
                <a:cs typeface="Times New Roman" panose="02020603050405020304" pitchFamily="18" charset="0"/>
              </a:rPr>
              <a:t>, which both degrade and increase the deposition of air pollutants.</a:t>
            </a:r>
          </a:p>
          <a:p>
            <a:pPr algn="just"/>
            <a:r>
              <a:rPr lang="en-GB" dirty="0">
                <a:latin typeface="Times New Roman" panose="02020603050405020304" pitchFamily="18" charset="0"/>
                <a:cs typeface="Times New Roman" panose="02020603050405020304" pitchFamily="18" charset="0"/>
              </a:rPr>
              <a:t>Large volumes of acids are released from soil continuously to the atmosphere. </a:t>
            </a:r>
            <a:r>
              <a:rPr lang="en-GB" dirty="0">
                <a:solidFill>
                  <a:schemeClr val="accent4">
                    <a:lumMod val="75000"/>
                  </a:schemeClr>
                </a:solidFill>
                <a:latin typeface="Times New Roman" panose="02020603050405020304" pitchFamily="18" charset="0"/>
                <a:cs typeface="Times New Roman" panose="02020603050405020304" pitchFamily="18" charset="0"/>
              </a:rPr>
              <a:t>Soils with high N concentrations form the acids from </a:t>
            </a:r>
            <a:r>
              <a:rPr lang="en-GB" b="1" dirty="0">
                <a:solidFill>
                  <a:schemeClr val="accent4">
                    <a:lumMod val="75000"/>
                  </a:schemeClr>
                </a:solidFill>
                <a:latin typeface="Times New Roman" panose="02020603050405020304" pitchFamily="18" charset="0"/>
                <a:cs typeface="Times New Roman" panose="02020603050405020304" pitchFamily="18" charset="0"/>
              </a:rPr>
              <a:t>NO</a:t>
            </a:r>
            <a:r>
              <a:rPr lang="en-GB" b="1"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  ions.</a:t>
            </a:r>
          </a:p>
          <a:p>
            <a:pPr algn="just"/>
            <a:r>
              <a:rPr lang="en-GB" dirty="0">
                <a:latin typeface="Times New Roman" panose="02020603050405020304" pitchFamily="18" charset="0"/>
                <a:cs typeface="Times New Roman" panose="02020603050405020304" pitchFamily="18" charset="0"/>
              </a:rPr>
              <a:t>These anions are first released into the soil by microbes that have transformed ammonium and nitrate ions into </a:t>
            </a:r>
            <a:r>
              <a:rPr lang="en-GB" b="1" dirty="0">
                <a:solidFill>
                  <a:srgbClr val="00B050"/>
                </a:solidFill>
                <a:latin typeface="Times New Roman" panose="02020603050405020304" pitchFamily="18" charset="0"/>
                <a:cs typeface="Times New Roman" panose="02020603050405020304" pitchFamily="18" charset="0"/>
              </a:rPr>
              <a:t>nitrite ions</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Increasing </a:t>
            </a:r>
            <a:r>
              <a:rPr lang="en-GB" dirty="0">
                <a:solidFill>
                  <a:schemeClr val="accent4">
                    <a:lumMod val="75000"/>
                  </a:schemeClr>
                </a:solidFill>
                <a:latin typeface="Times New Roman" panose="02020603050405020304" pitchFamily="18" charset="0"/>
                <a:cs typeface="Times New Roman" panose="02020603050405020304" pitchFamily="18" charset="0"/>
              </a:rPr>
              <a:t>soil acidity </a:t>
            </a:r>
            <a:r>
              <a:rPr lang="en-GB" dirty="0">
                <a:latin typeface="Times New Roman" panose="02020603050405020304" pitchFamily="18" charset="0"/>
                <a:cs typeface="Times New Roman" panose="02020603050405020304" pitchFamily="18" charset="0"/>
              </a:rPr>
              <a:t>produces </a:t>
            </a:r>
            <a:r>
              <a:rPr lang="en-GB" dirty="0">
                <a:solidFill>
                  <a:srgbClr val="00B050"/>
                </a:solidFill>
                <a:latin typeface="Times New Roman" panose="02020603050405020304" pitchFamily="18" charset="0"/>
                <a:cs typeface="Times New Roman" panose="02020603050405020304" pitchFamily="18" charset="0"/>
              </a:rPr>
              <a:t>high nitrite concentrations</a:t>
            </a:r>
            <a:r>
              <a:rPr lang="en-GB" dirty="0">
                <a:latin typeface="Times New Roman" panose="02020603050405020304" pitchFamily="18" charset="0"/>
                <a:cs typeface="Times New Roman" panose="02020603050405020304" pitchFamily="18" charset="0"/>
              </a:rPr>
              <a:t>, leading to greater concentrations of HONO emitted to the troposphere.</a:t>
            </a:r>
          </a:p>
          <a:p>
            <a:pPr algn="just"/>
            <a:r>
              <a:rPr lang="en-GB" dirty="0">
                <a:solidFill>
                  <a:srgbClr val="C00000"/>
                </a:solidFill>
                <a:latin typeface="Times New Roman" panose="02020603050405020304" pitchFamily="18" charset="0"/>
                <a:cs typeface="Times New Roman" panose="02020603050405020304" pitchFamily="18" charset="0"/>
              </a:rPr>
              <a:t>About </a:t>
            </a:r>
            <a:r>
              <a:rPr lang="en-GB" dirty="0">
                <a:solidFill>
                  <a:srgbClr val="FF0000"/>
                </a:solidFill>
                <a:latin typeface="Times New Roman" panose="02020603050405020304" pitchFamily="18" charset="0"/>
                <a:cs typeface="Times New Roman" panose="02020603050405020304" pitchFamily="18" charset="0"/>
              </a:rPr>
              <a:t>30% of the primary OH radical production </a:t>
            </a:r>
            <a:r>
              <a:rPr lang="en-GB" dirty="0">
                <a:solidFill>
                  <a:srgbClr val="C00000"/>
                </a:solidFill>
                <a:latin typeface="Times New Roman" panose="02020603050405020304" pitchFamily="18" charset="0"/>
                <a:cs typeface="Times New Roman" panose="02020603050405020304" pitchFamily="18" charset="0"/>
              </a:rPr>
              <a:t>is attributed to the photolysis of </a:t>
            </a:r>
            <a:r>
              <a:rPr lang="en-GB" b="1" dirty="0">
                <a:solidFill>
                  <a:srgbClr val="C00000"/>
                </a:solidFill>
                <a:latin typeface="Times New Roman" panose="02020603050405020304" pitchFamily="18" charset="0"/>
                <a:cs typeface="Times New Roman" panose="02020603050405020304" pitchFamily="18" charset="0"/>
              </a:rPr>
              <a:t>HONO</a:t>
            </a:r>
            <a:r>
              <a:rPr lang="en-GB" dirty="0">
                <a:solidFill>
                  <a:srgbClr val="C00000"/>
                </a:solidFill>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Figure also shows that when organic compounds are degraded by microbes, especially nitrifying bacteria, oxides of nitrogen (NO</a:t>
            </a:r>
            <a:r>
              <a:rPr lang="en-GB"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are released to the atmosphere.</a:t>
            </a:r>
          </a:p>
          <a:p>
            <a:pPr algn="just"/>
            <a:r>
              <a:rPr lang="en-GB" dirty="0">
                <a:latin typeface="Times New Roman" panose="02020603050405020304" pitchFamily="18" charset="0"/>
                <a:cs typeface="Times New Roman" panose="02020603050405020304" pitchFamily="18" charset="0"/>
              </a:rPr>
              <a:t>The flux of </a:t>
            </a:r>
            <a:r>
              <a:rPr lang="en-GB" b="1" dirty="0">
                <a:solidFill>
                  <a:srgbClr val="00B050"/>
                </a:solidFill>
                <a:latin typeface="Times New Roman" panose="02020603050405020304" pitchFamily="18" charset="0"/>
                <a:cs typeface="Times New Roman" panose="02020603050405020304" pitchFamily="18" charset="0"/>
              </a:rPr>
              <a:t>nitric oxide (NO) </a:t>
            </a:r>
            <a:r>
              <a:rPr lang="en-GB" dirty="0">
                <a:latin typeface="Times New Roman" panose="02020603050405020304" pitchFamily="18" charset="0"/>
                <a:cs typeface="Times New Roman" panose="02020603050405020304" pitchFamily="18" charset="0"/>
              </a:rPr>
              <a:t>and </a:t>
            </a:r>
            <a:r>
              <a:rPr lang="en-GB" b="1" dirty="0">
                <a:solidFill>
                  <a:srgbClr val="00B050"/>
                </a:solidFill>
                <a:latin typeface="Times New Roman" panose="02020603050405020304" pitchFamily="18" charset="0"/>
                <a:cs typeface="Times New Roman" panose="02020603050405020304" pitchFamily="18" charset="0"/>
              </a:rPr>
              <a:t>nitrogen dioxide (NO</a:t>
            </a:r>
            <a:r>
              <a:rPr lang="en-GB" b="1" baseline="-25000" dirty="0">
                <a:solidFill>
                  <a:srgbClr val="00B050"/>
                </a:solidFill>
                <a:latin typeface="Times New Roman" panose="02020603050405020304" pitchFamily="18" charset="0"/>
                <a:cs typeface="Times New Roman" panose="02020603050405020304" pitchFamily="18" charset="0"/>
              </a:rPr>
              <a:t>2</a:t>
            </a:r>
            <a:r>
              <a:rPr lang="en-GB" b="1" dirty="0">
                <a:solidFill>
                  <a:srgbClr val="00B050"/>
                </a:solidFill>
                <a:latin typeface="Times New Roman" panose="02020603050405020304" pitchFamily="18" charset="0"/>
                <a:cs typeface="Times New Roman" panose="02020603050405020304" pitchFamily="18" charset="0"/>
              </a:rPr>
              <a:t>) </a:t>
            </a:r>
            <a:r>
              <a:rPr lang="en-GB" dirty="0">
                <a:solidFill>
                  <a:srgbClr val="C00000"/>
                </a:solidFill>
                <a:latin typeface="Times New Roman" panose="02020603050405020304" pitchFamily="18" charset="0"/>
                <a:cs typeface="Times New Roman" panose="02020603050405020304" pitchFamily="18" charset="0"/>
              </a:rPr>
              <a:t>from the soil </a:t>
            </a:r>
            <a:r>
              <a:rPr lang="en-GB" dirty="0">
                <a:latin typeface="Times New Roman" panose="02020603050405020304" pitchFamily="18" charset="0"/>
                <a:cs typeface="Times New Roman" panose="02020603050405020304" pitchFamily="18" charset="0"/>
              </a:rPr>
              <a:t>to the lower troposphere is </a:t>
            </a:r>
            <a:r>
              <a:rPr lang="en-GB" dirty="0">
                <a:solidFill>
                  <a:schemeClr val="accent4">
                    <a:lumMod val="75000"/>
                  </a:schemeClr>
                </a:solidFill>
                <a:latin typeface="Times New Roman" panose="02020603050405020304" pitchFamily="18" charset="0"/>
                <a:cs typeface="Times New Roman" panose="02020603050405020304" pitchFamily="18" charset="0"/>
              </a:rPr>
              <a:t>inversely</a:t>
            </a:r>
            <a:r>
              <a:rPr lang="en-GB" dirty="0">
                <a:latin typeface="Times New Roman" panose="02020603050405020304" pitchFamily="18" charset="0"/>
                <a:cs typeface="Times New Roman" panose="02020603050405020304" pitchFamily="18" charset="0"/>
              </a:rPr>
              <a:t> related to the rate of degradation of organic compounds in the soil.</a:t>
            </a:r>
          </a:p>
        </p:txBody>
      </p:sp>
    </p:spTree>
    <p:extLst>
      <p:ext uri="{BB962C8B-B14F-4D97-AF65-F5344CB8AC3E}">
        <p14:creationId xmlns:p14="http://schemas.microsoft.com/office/powerpoint/2010/main" val="3795435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01286E-1BF0-4F84-86A0-8CAC467B9890}"/>
              </a:ext>
            </a:extLst>
          </p:cNvPr>
          <p:cNvSpPr>
            <a:spLocks noGrp="1"/>
          </p:cNvSpPr>
          <p:nvPr>
            <p:ph idx="1"/>
          </p:nvPr>
        </p:nvSpPr>
        <p:spPr>
          <a:xfrm>
            <a:off x="1484310" y="639097"/>
            <a:ext cx="10018713" cy="5152103"/>
          </a:xfrm>
        </p:spPr>
        <p:txBody>
          <a:bodyPr/>
          <a:lstStyle/>
          <a:p>
            <a:pPr algn="just"/>
            <a:r>
              <a:rPr lang="en-GB" dirty="0">
                <a:latin typeface="Times New Roman" panose="02020603050405020304" pitchFamily="18" charset="0"/>
                <a:cs typeface="Times New Roman" panose="02020603050405020304" pitchFamily="18" charset="0"/>
              </a:rPr>
              <a:t>Ion exchange is actually an example of </a:t>
            </a:r>
            <a:r>
              <a:rPr lang="en-GB" b="1" dirty="0">
                <a:latin typeface="Times New Roman" panose="02020603050405020304" pitchFamily="18" charset="0"/>
                <a:cs typeface="Times New Roman" panose="02020603050405020304" pitchFamily="18" charset="0"/>
              </a:rPr>
              <a:t>sorption</a:t>
            </a:r>
            <a:r>
              <a:rPr lang="en-GB" dirty="0">
                <a:latin typeface="Times New Roman" panose="02020603050405020304" pitchFamily="18" charset="0"/>
                <a:cs typeface="Times New Roman" panose="02020603050405020304" pitchFamily="18" charset="0"/>
              </a:rPr>
              <a:t>; i.e., </a:t>
            </a:r>
            <a:r>
              <a:rPr lang="en-GB" dirty="0">
                <a:solidFill>
                  <a:srgbClr val="C00000"/>
                </a:solidFill>
                <a:latin typeface="Times New Roman" panose="02020603050405020304" pitchFamily="18" charset="0"/>
                <a:cs typeface="Times New Roman" panose="02020603050405020304" pitchFamily="18" charset="0"/>
              </a:rPr>
              <a:t>movement of a chemical species from the liquid or gas phase to the solid phase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Plants grow as a function of available nutrients that they are able to sorb, which is affected by </a:t>
            </a:r>
            <a:r>
              <a:rPr lang="en-GB" dirty="0">
                <a:solidFill>
                  <a:schemeClr val="accent4">
                    <a:lumMod val="75000"/>
                  </a:schemeClr>
                </a:solidFill>
                <a:latin typeface="Times New Roman" panose="02020603050405020304" pitchFamily="18" charset="0"/>
                <a:cs typeface="Times New Roman" panose="02020603050405020304" pitchFamily="18" charset="0"/>
              </a:rPr>
              <a:t>available N</a:t>
            </a:r>
            <a:r>
              <a:rPr lang="en-GB" dirty="0">
                <a:latin typeface="Times New Roman" panose="02020603050405020304" pitchFamily="18" charset="0"/>
                <a:cs typeface="Times New Roman" panose="02020603050405020304" pitchFamily="18" charset="0"/>
              </a:rPr>
              <a:t> and </a:t>
            </a:r>
            <a:r>
              <a:rPr lang="en-GB" dirty="0">
                <a:solidFill>
                  <a:schemeClr val="accent4">
                    <a:lumMod val="75000"/>
                  </a:schemeClr>
                </a:solidFill>
                <a:latin typeface="Times New Roman" panose="02020603050405020304" pitchFamily="18" charset="0"/>
                <a:cs typeface="Times New Roman" panose="02020603050405020304" pitchFamily="18" charset="0"/>
              </a:rPr>
              <a:t>other cycles</a:t>
            </a:r>
            <a:r>
              <a:rPr lang="en-GB" dirty="0">
                <a:latin typeface="Times New Roman" panose="02020603050405020304" pitchFamily="18" charset="0"/>
                <a:cs typeface="Times New Roman" panose="02020603050405020304" pitchFamily="18" charset="0"/>
              </a:rPr>
              <a:t> within the forest ecosystem.</a:t>
            </a:r>
          </a:p>
          <a:p>
            <a:pPr algn="just"/>
            <a:r>
              <a:rPr lang="en-GB" dirty="0">
                <a:latin typeface="Times New Roman" panose="02020603050405020304" pitchFamily="18" charset="0"/>
                <a:cs typeface="Times New Roman" panose="02020603050405020304" pitchFamily="18" charset="0"/>
              </a:rPr>
              <a:t>With this growth, compounds of N and other nutrients find their way to the atmosphere.</a:t>
            </a:r>
          </a:p>
          <a:p>
            <a:pPr algn="just"/>
            <a:r>
              <a:rPr lang="en-GB" dirty="0">
                <a:latin typeface="Times New Roman" panose="02020603050405020304" pitchFamily="18" charset="0"/>
                <a:cs typeface="Times New Roman" panose="02020603050405020304" pitchFamily="18" charset="0"/>
              </a:rPr>
              <a:t>Nitrogen has three common oxidation states, +3, +4, and +5. Thus, like carbon, the multiple oxidation states mean that N can form many compounds, even with a single, other element.</a:t>
            </a:r>
          </a:p>
          <a:p>
            <a:pPr algn="just"/>
            <a:r>
              <a:rPr lang="en-GB" dirty="0">
                <a:latin typeface="Times New Roman" panose="02020603050405020304" pitchFamily="18" charset="0"/>
                <a:cs typeface="Times New Roman" panose="02020603050405020304" pitchFamily="18" charset="0"/>
              </a:rPr>
              <a:t>For example, it can combine with oxygen to form </a:t>
            </a:r>
            <a:r>
              <a:rPr lang="en-GB" dirty="0">
                <a:solidFill>
                  <a:srgbClr val="0000FF"/>
                </a:solidFill>
                <a:latin typeface="Times New Roman" panose="02020603050405020304" pitchFamily="18" charset="0"/>
                <a:cs typeface="Times New Roman" panose="02020603050405020304" pitchFamily="18" charset="0"/>
              </a:rPr>
              <a:t>N</a:t>
            </a:r>
            <a:r>
              <a:rPr lang="en-GB" baseline="-25000" dirty="0">
                <a:solidFill>
                  <a:srgbClr val="0000FF"/>
                </a:solidFill>
                <a:latin typeface="Times New Roman" panose="02020603050405020304" pitchFamily="18" charset="0"/>
                <a:cs typeface="Times New Roman" panose="02020603050405020304" pitchFamily="18" charset="0"/>
              </a:rPr>
              <a:t>2</a:t>
            </a:r>
            <a:r>
              <a:rPr lang="en-GB" dirty="0">
                <a:solidFill>
                  <a:srgbClr val="0000FF"/>
                </a:solidFill>
                <a:latin typeface="Times New Roman" panose="02020603050405020304" pitchFamily="18" charset="0"/>
                <a:cs typeface="Times New Roman" panose="02020603050405020304" pitchFamily="18" charset="0"/>
              </a:rPr>
              <a:t>O, NO, NO</a:t>
            </a:r>
            <a:r>
              <a:rPr lang="en-GB" baseline="-25000" dirty="0">
                <a:solidFill>
                  <a:srgbClr val="0000FF"/>
                </a:solidFill>
                <a:latin typeface="Times New Roman" panose="02020603050405020304" pitchFamily="18" charset="0"/>
                <a:cs typeface="Times New Roman" panose="02020603050405020304" pitchFamily="18" charset="0"/>
              </a:rPr>
              <a:t>2</a:t>
            </a:r>
            <a:r>
              <a:rPr lang="en-GB" dirty="0">
                <a:solidFill>
                  <a:srgbClr val="0000FF"/>
                </a:solidFill>
                <a:latin typeface="Times New Roman" panose="02020603050405020304" pitchFamily="18" charset="0"/>
                <a:cs typeface="Times New Roman" panose="02020603050405020304" pitchFamily="18" charset="0"/>
              </a:rPr>
              <a:t>, or N</a:t>
            </a:r>
            <a:r>
              <a:rPr lang="en-GB" baseline="-25000" dirty="0">
                <a:solidFill>
                  <a:srgbClr val="0000FF"/>
                </a:solidFill>
                <a:latin typeface="Times New Roman" panose="02020603050405020304" pitchFamily="18" charset="0"/>
                <a:cs typeface="Times New Roman" panose="02020603050405020304" pitchFamily="18" charset="0"/>
              </a:rPr>
              <a:t>2</a:t>
            </a:r>
            <a:r>
              <a:rPr lang="en-GB" dirty="0">
                <a:solidFill>
                  <a:srgbClr val="0000FF"/>
                </a:solidFill>
                <a:latin typeface="Times New Roman" panose="02020603050405020304" pitchFamily="18" charset="0"/>
                <a:cs typeface="Times New Roman" panose="02020603050405020304" pitchFamily="18" charset="0"/>
              </a:rPr>
              <a:t>O</a:t>
            </a:r>
            <a:r>
              <a:rPr lang="en-GB" baseline="-25000" dirty="0">
                <a:solidFill>
                  <a:srgbClr val="0000FF"/>
                </a:solidFill>
                <a:latin typeface="Times New Roman" panose="02020603050405020304" pitchFamily="18" charset="0"/>
                <a:cs typeface="Times New Roman" panose="02020603050405020304" pitchFamily="18" charset="0"/>
              </a:rPr>
              <a:t>5</a:t>
            </a:r>
            <a:r>
              <a:rPr lang="en-GB" dirty="0">
                <a:latin typeface="Times New Roman" panose="02020603050405020304" pitchFamily="18" charset="0"/>
                <a:cs typeface="Times New Roman" panose="02020603050405020304" pitchFamily="18" charset="0"/>
              </a:rPr>
              <a:t>, all important air pollutants or precursors to air pollutants.</a:t>
            </a:r>
          </a:p>
        </p:txBody>
      </p:sp>
    </p:spTree>
    <p:extLst>
      <p:ext uri="{BB962C8B-B14F-4D97-AF65-F5344CB8AC3E}">
        <p14:creationId xmlns:p14="http://schemas.microsoft.com/office/powerpoint/2010/main" val="3998372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D69F0E-FC72-4EEE-86A7-B177DBC742A1}"/>
              </a:ext>
            </a:extLst>
          </p:cNvPr>
          <p:cNvSpPr>
            <a:spLocks noGrp="1"/>
          </p:cNvSpPr>
          <p:nvPr>
            <p:ph idx="1"/>
          </p:nvPr>
        </p:nvSpPr>
        <p:spPr>
          <a:xfrm>
            <a:off x="1484310" y="432619"/>
            <a:ext cx="10018713" cy="5791200"/>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Nitrite is an </a:t>
            </a:r>
            <a:r>
              <a:rPr lang="en-GB" dirty="0">
                <a:solidFill>
                  <a:schemeClr val="accent4">
                    <a:lumMod val="75000"/>
                  </a:schemeClr>
                </a:solidFill>
                <a:latin typeface="Times New Roman" panose="02020603050405020304" pitchFamily="18" charset="0"/>
                <a:cs typeface="Times New Roman" panose="02020603050405020304" pitchFamily="18" charset="0"/>
              </a:rPr>
              <a:t>intermediate</a:t>
            </a:r>
            <a:r>
              <a:rPr lang="en-GB" dirty="0">
                <a:latin typeface="Times New Roman" panose="02020603050405020304" pitchFamily="18" charset="0"/>
                <a:cs typeface="Times New Roman" panose="02020603050405020304" pitchFamily="18" charset="0"/>
              </a:rPr>
              <a:t> compound in both </a:t>
            </a:r>
            <a:r>
              <a:rPr lang="en-GB" dirty="0">
                <a:solidFill>
                  <a:srgbClr val="0000FF"/>
                </a:solidFill>
                <a:latin typeface="Times New Roman" panose="02020603050405020304" pitchFamily="18" charset="0"/>
                <a:cs typeface="Times New Roman" panose="02020603050405020304" pitchFamily="18" charset="0"/>
              </a:rPr>
              <a:t>nitrification</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denitrification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N in the nitrate anion (NO</a:t>
            </a:r>
            <a:r>
              <a:rPr lang="en-GB" baseline="-25000" dirty="0">
                <a:latin typeface="Times New Roman" panose="02020603050405020304" pitchFamily="18" charset="0"/>
                <a:cs typeface="Times New Roman" panose="02020603050405020304" pitchFamily="18" charset="0"/>
              </a:rPr>
              <a:t>3</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 has an oxidation state of +5 (i.e. three O atoms each with 2 charge plus 5 yields the nitrate charge of 1).</a:t>
            </a:r>
          </a:p>
          <a:p>
            <a:pPr algn="just"/>
            <a:r>
              <a:rPr lang="en-GB" dirty="0">
                <a:latin typeface="Times New Roman" panose="02020603050405020304" pitchFamily="18" charset="0"/>
                <a:cs typeface="Times New Roman" panose="02020603050405020304" pitchFamily="18" charset="0"/>
              </a:rPr>
              <a:t>The nitrite anion has a trivalent N, i.e. N</a:t>
            </a:r>
            <a:r>
              <a:rPr lang="en-GB" baseline="30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(i.e. two O atoms each with 2 charge plus 3 yields the nitrite charge of 1).</a:t>
            </a:r>
          </a:p>
          <a:p>
            <a:pPr algn="just"/>
            <a:r>
              <a:rPr lang="en-GB" dirty="0">
                <a:latin typeface="Times New Roman" panose="02020603050405020304" pitchFamily="18" charset="0"/>
                <a:cs typeface="Times New Roman" panose="02020603050405020304" pitchFamily="18" charset="0"/>
              </a:rPr>
              <a:t>The major mechanism for producing N</a:t>
            </a:r>
            <a:r>
              <a:rPr lang="en-GB" baseline="30000" dirty="0">
                <a:latin typeface="Times New Roman" panose="02020603050405020304" pitchFamily="18" charset="0"/>
                <a:cs typeface="Times New Roman" panose="02020603050405020304" pitchFamily="18" charset="0"/>
              </a:rPr>
              <a:t>3+ </a:t>
            </a:r>
            <a:r>
              <a:rPr lang="en-GB" dirty="0">
                <a:latin typeface="Times New Roman" panose="02020603050405020304" pitchFamily="18" charset="0"/>
                <a:cs typeface="Times New Roman" panose="02020603050405020304" pitchFamily="18" charset="0"/>
              </a:rPr>
              <a:t>in soil is by </a:t>
            </a:r>
            <a:r>
              <a:rPr lang="en-GB" dirty="0">
                <a:solidFill>
                  <a:srgbClr val="00B050"/>
                </a:solidFill>
                <a:latin typeface="Times New Roman" panose="02020603050405020304" pitchFamily="18" charset="0"/>
                <a:cs typeface="Times New Roman" panose="02020603050405020304" pitchFamily="18" charset="0"/>
              </a:rPr>
              <a:t>biological nitrification and denitrification processes</a:t>
            </a:r>
            <a:r>
              <a:rPr lang="en-GB" dirty="0">
                <a:latin typeface="Times New Roman" panose="02020603050405020304" pitchFamily="18" charset="0"/>
                <a:cs typeface="Times New Roman" panose="02020603050405020304" pitchFamily="18" charset="0"/>
              </a:rPr>
              <a:t>.</a:t>
            </a:r>
          </a:p>
          <a:p>
            <a:pPr algn="just"/>
            <a:r>
              <a:rPr lang="en-GB" b="1" dirty="0">
                <a:latin typeface="Times New Roman" panose="02020603050405020304" pitchFamily="18" charset="0"/>
                <a:cs typeface="Times New Roman" panose="02020603050405020304" pitchFamily="18" charset="0"/>
              </a:rPr>
              <a:t>Nitrifying</a:t>
            </a:r>
            <a:r>
              <a:rPr lang="en-GB" dirty="0">
                <a:latin typeface="Times New Roman" panose="02020603050405020304" pitchFamily="18" charset="0"/>
                <a:cs typeface="Times New Roman" panose="02020603050405020304" pitchFamily="18" charset="0"/>
              </a:rPr>
              <a:t> microbes </a:t>
            </a:r>
            <a:r>
              <a:rPr lang="en-GB" altLang="zh-TW" dirty="0">
                <a:latin typeface="Times New Roman" panose="02020603050405020304" pitchFamily="18" charset="0"/>
                <a:cs typeface="Times New Roman" panose="02020603050405020304" pitchFamily="18" charset="0"/>
              </a:rPr>
              <a:t>produce nitrite ions from </a:t>
            </a:r>
            <a:r>
              <a:rPr lang="en-GB" altLang="zh-TW" b="1" dirty="0">
                <a:solidFill>
                  <a:srgbClr val="00B050"/>
                </a:solidFill>
                <a:latin typeface="Times New Roman" panose="02020603050405020304" pitchFamily="18" charset="0"/>
                <a:cs typeface="Times New Roman" panose="02020603050405020304" pitchFamily="18" charset="0"/>
              </a:rPr>
              <a:t>ammonium</a:t>
            </a:r>
            <a:r>
              <a:rPr lang="en-GB" altLang="zh-TW" dirty="0">
                <a:latin typeface="Times New Roman" panose="02020603050405020304" pitchFamily="18" charset="0"/>
                <a:cs typeface="Times New Roman" panose="02020603050405020304" pitchFamily="18" charset="0"/>
              </a:rPr>
              <a:t>. </a:t>
            </a:r>
            <a:r>
              <a:rPr lang="en-GB" altLang="zh-TW" b="1" dirty="0">
                <a:latin typeface="Times New Roman" panose="02020603050405020304" pitchFamily="18" charset="0"/>
                <a:cs typeface="Times New Roman" panose="02020603050405020304" pitchFamily="18" charset="0"/>
              </a:rPr>
              <a:t>Denitrifying</a:t>
            </a:r>
            <a:r>
              <a:rPr lang="en-GB" altLang="zh-TW" dirty="0">
                <a:latin typeface="Times New Roman" panose="02020603050405020304" pitchFamily="18" charset="0"/>
                <a:cs typeface="Times New Roman" panose="02020603050405020304" pitchFamily="18" charset="0"/>
              </a:rPr>
              <a:t> microbes produce nitrite from </a:t>
            </a:r>
            <a:r>
              <a:rPr lang="en-GB" altLang="zh-TW" b="1" dirty="0">
                <a:solidFill>
                  <a:srgbClr val="00B050"/>
                </a:solidFill>
                <a:latin typeface="Times New Roman" panose="02020603050405020304" pitchFamily="18" charset="0"/>
                <a:cs typeface="Times New Roman" panose="02020603050405020304" pitchFamily="18" charset="0"/>
              </a:rPr>
              <a:t>ni</a:t>
            </a:r>
            <a:r>
              <a:rPr lang="en-GB" b="1" dirty="0">
                <a:solidFill>
                  <a:srgbClr val="00B050"/>
                </a:solidFill>
                <a:latin typeface="Times New Roman" panose="02020603050405020304" pitchFamily="18" charset="0"/>
                <a:cs typeface="Times New Roman" panose="02020603050405020304" pitchFamily="18" charset="0"/>
              </a:rPr>
              <a:t>trate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In addition to the ordinary concentrations of molecular N, various nitrogen compounds are formed from </a:t>
            </a:r>
            <a:r>
              <a:rPr lang="en-GB" dirty="0">
                <a:solidFill>
                  <a:schemeClr val="accent3">
                    <a:lumMod val="75000"/>
                  </a:schemeClr>
                </a:solidFill>
                <a:latin typeface="Times New Roman" panose="02020603050405020304" pitchFamily="18" charset="0"/>
                <a:cs typeface="Times New Roman" panose="02020603050405020304" pitchFamily="18" charset="0"/>
              </a:rPr>
              <a:t>reactions ranging from very fast (especially combustion) to quite slow, multistage (microbial) reaction rates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two principal air pollutants regulated throughout the world are </a:t>
            </a:r>
            <a:r>
              <a:rPr lang="en-GB" dirty="0">
                <a:solidFill>
                  <a:srgbClr val="FF0000"/>
                </a:solidFill>
                <a:latin typeface="Times New Roman" panose="02020603050405020304" pitchFamily="18" charset="0"/>
                <a:cs typeface="Times New Roman" panose="02020603050405020304" pitchFamily="18" charset="0"/>
              </a:rPr>
              <a:t>nitric oxide </a:t>
            </a:r>
            <a:r>
              <a:rPr lang="en-GB" dirty="0">
                <a:latin typeface="Times New Roman" panose="02020603050405020304" pitchFamily="18" charset="0"/>
                <a:cs typeface="Times New Roman" panose="02020603050405020304" pitchFamily="18" charset="0"/>
              </a:rPr>
              <a:t>and </a:t>
            </a:r>
            <a:r>
              <a:rPr lang="en-GB" dirty="0">
                <a:solidFill>
                  <a:srgbClr val="FF0000"/>
                </a:solidFill>
                <a:latin typeface="Times New Roman" panose="02020603050405020304" pitchFamily="18" charset="0"/>
                <a:cs typeface="Times New Roman" panose="02020603050405020304" pitchFamily="18" charset="0"/>
              </a:rPr>
              <a:t>nitrogen dioxide</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565952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9556D6-169B-422F-8ED4-932D99D01DCB}"/>
              </a:ext>
            </a:extLst>
          </p:cNvPr>
          <p:cNvSpPr>
            <a:spLocks noGrp="1"/>
          </p:cNvSpPr>
          <p:nvPr>
            <p:ph idx="1"/>
          </p:nvPr>
        </p:nvSpPr>
        <p:spPr>
          <a:xfrm>
            <a:off x="1484310" y="491613"/>
            <a:ext cx="10018713" cy="6282813"/>
          </a:xfrm>
        </p:spPr>
        <p:txBody>
          <a:bodyPr>
            <a:normAutofit fontScale="92500"/>
          </a:bodyPr>
          <a:lstStyle/>
          <a:p>
            <a:r>
              <a:rPr lang="en-GB" dirty="0">
                <a:solidFill>
                  <a:srgbClr val="0000FF"/>
                </a:solidFill>
                <a:latin typeface="Times New Roman" panose="02020603050405020304" pitchFamily="18" charset="0"/>
                <a:cs typeface="Times New Roman" panose="02020603050405020304" pitchFamily="18" charset="0"/>
              </a:rPr>
              <a:t>Nitric oxide (NO) </a:t>
            </a:r>
            <a:r>
              <a:rPr lang="en-GB" dirty="0">
                <a:latin typeface="Times New Roman" panose="02020603050405020304" pitchFamily="18" charset="0"/>
                <a:cs typeface="Times New Roman" panose="02020603050405020304" pitchFamily="18" charset="0"/>
              </a:rPr>
              <a:t>is a </a:t>
            </a:r>
            <a:r>
              <a:rPr lang="en-GB" dirty="0" err="1">
                <a:latin typeface="Times New Roman" panose="02020603050405020304" pitchFamily="18" charset="0"/>
                <a:cs typeface="Times New Roman" panose="02020603050405020304" pitchFamily="18" charset="0"/>
              </a:rPr>
              <a:t>colorless</a:t>
            </a:r>
            <a:r>
              <a:rPr lang="en-GB" dirty="0">
                <a:latin typeface="Times New Roman" panose="02020603050405020304" pitchFamily="18" charset="0"/>
                <a:cs typeface="Times New Roman" panose="02020603050405020304" pitchFamily="18" charset="0"/>
              </a:rPr>
              <a:t>, </a:t>
            </a:r>
            <a:r>
              <a:rPr lang="en-GB" dirty="0" err="1">
                <a:latin typeface="Times New Roman" panose="02020603050405020304" pitchFamily="18" charset="0"/>
                <a:cs typeface="Times New Roman" panose="02020603050405020304" pitchFamily="18" charset="0"/>
              </a:rPr>
              <a:t>odorless</a:t>
            </a:r>
            <a:r>
              <a:rPr lang="en-GB" dirty="0">
                <a:latin typeface="Times New Roman" panose="02020603050405020304" pitchFamily="18" charset="0"/>
                <a:cs typeface="Times New Roman" panose="02020603050405020304" pitchFamily="18" charset="0"/>
              </a:rPr>
              <a:t> gas and is essentially </a:t>
            </a:r>
            <a:r>
              <a:rPr lang="en-GB" dirty="0">
                <a:solidFill>
                  <a:schemeClr val="accent4">
                    <a:lumMod val="75000"/>
                  </a:schemeClr>
                </a:solidFill>
                <a:latin typeface="Times New Roman" panose="02020603050405020304" pitchFamily="18" charset="0"/>
                <a:cs typeface="Times New Roman" panose="02020603050405020304" pitchFamily="18" charset="0"/>
              </a:rPr>
              <a:t>insoluble</a:t>
            </a:r>
            <a:r>
              <a:rPr lang="en-GB" dirty="0">
                <a:latin typeface="Times New Roman" panose="02020603050405020304" pitchFamily="18" charset="0"/>
                <a:cs typeface="Times New Roman" panose="02020603050405020304" pitchFamily="18" charset="0"/>
              </a:rPr>
              <a:t> in water. </a:t>
            </a:r>
            <a:r>
              <a:rPr lang="en-GB" dirty="0">
                <a:solidFill>
                  <a:srgbClr val="0000FF"/>
                </a:solidFill>
                <a:latin typeface="Times New Roman" panose="02020603050405020304" pitchFamily="18" charset="0"/>
                <a:cs typeface="Times New Roman" panose="02020603050405020304" pitchFamily="18" charset="0"/>
              </a:rPr>
              <a:t>Nitrogen dioxide (NO</a:t>
            </a:r>
            <a:r>
              <a:rPr lang="en-GB" baseline="-25000" dirty="0">
                <a:solidFill>
                  <a:srgbClr val="0000FF"/>
                </a:solidFill>
                <a:latin typeface="Times New Roman" panose="02020603050405020304" pitchFamily="18" charset="0"/>
                <a:cs typeface="Times New Roman" panose="02020603050405020304" pitchFamily="18" charset="0"/>
              </a:rPr>
              <a:t>2</a:t>
            </a:r>
            <a:r>
              <a:rPr lang="en-GB"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has a pungent acid </a:t>
            </a:r>
            <a:r>
              <a:rPr lang="en-GB" dirty="0" err="1">
                <a:latin typeface="Times New Roman" panose="02020603050405020304" pitchFamily="18" charset="0"/>
                <a:cs typeface="Times New Roman" panose="02020603050405020304" pitchFamily="18" charset="0"/>
              </a:rPr>
              <a:t>odor</a:t>
            </a:r>
            <a:r>
              <a:rPr lang="en-GB" dirty="0">
                <a:latin typeface="Times New Roman" panose="02020603050405020304" pitchFamily="18" charset="0"/>
                <a:cs typeface="Times New Roman" panose="02020603050405020304" pitchFamily="18" charset="0"/>
              </a:rPr>
              <a:t> and is </a:t>
            </a:r>
            <a:r>
              <a:rPr lang="en-GB" dirty="0">
                <a:solidFill>
                  <a:schemeClr val="accent4">
                    <a:lumMod val="75000"/>
                  </a:schemeClr>
                </a:solidFill>
                <a:latin typeface="Times New Roman" panose="02020603050405020304" pitchFamily="18" charset="0"/>
                <a:cs typeface="Times New Roman" panose="02020603050405020304" pitchFamily="18" charset="0"/>
              </a:rPr>
              <a:t>somewhat soluble </a:t>
            </a:r>
            <a:r>
              <a:rPr lang="en-GB" dirty="0">
                <a:latin typeface="Times New Roman" panose="02020603050405020304" pitchFamily="18" charset="0"/>
                <a:cs typeface="Times New Roman" panose="02020603050405020304" pitchFamily="18" charset="0"/>
              </a:rPr>
              <a:t>in water.</a:t>
            </a:r>
          </a:p>
          <a:p>
            <a:r>
              <a:rPr lang="en-GB" dirty="0">
                <a:latin typeface="Times New Roman" panose="02020603050405020304" pitchFamily="18" charset="0"/>
                <a:cs typeface="Times New Roman" panose="02020603050405020304" pitchFamily="18" charset="0"/>
              </a:rPr>
              <a:t>Air pollution experts now refer to NO and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collectively as </a:t>
            </a:r>
            <a:r>
              <a:rPr lang="en-GB" b="1" dirty="0">
                <a:latin typeface="Times New Roman" panose="02020603050405020304" pitchFamily="18" charset="0"/>
                <a:cs typeface="Times New Roman" panose="02020603050405020304" pitchFamily="18" charset="0"/>
              </a:rPr>
              <a:t>NO</a:t>
            </a:r>
            <a:r>
              <a:rPr lang="en-GB" b="1"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This is in part because </a:t>
            </a:r>
            <a:r>
              <a:rPr lang="en-GB" dirty="0">
                <a:solidFill>
                  <a:schemeClr val="accent4">
                    <a:lumMod val="75000"/>
                  </a:schemeClr>
                </a:solidFill>
                <a:latin typeface="Times New Roman" panose="02020603050405020304" pitchFamily="18" charset="0"/>
                <a:cs typeface="Times New Roman" panose="02020603050405020304" pitchFamily="18" charset="0"/>
              </a:rPr>
              <a:t>the NO lifetime after emission is quite short </a:t>
            </a:r>
            <a:r>
              <a:rPr lang="en-GB" dirty="0">
                <a:latin typeface="Times New Roman" panose="02020603050405020304" pitchFamily="18" charset="0"/>
                <a:cs typeface="Times New Roman" panose="02020603050405020304" pitchFamily="18" charset="0"/>
              </a:rPr>
              <a:t>(&gt;minute &lt;hour).</a:t>
            </a:r>
          </a:p>
          <a:p>
            <a:r>
              <a:rPr lang="en-GB" dirty="0">
                <a:latin typeface="Times New Roman" panose="02020603050405020304" pitchFamily="18" charset="0"/>
                <a:cs typeface="Times New Roman" panose="02020603050405020304" pitchFamily="18" charset="0"/>
              </a:rPr>
              <a:t>The simple oxidation of molecular N </a:t>
            </a:r>
            <a:r>
              <a:rPr lang="en-GB" dirty="0">
                <a:solidFill>
                  <a:schemeClr val="accent4">
                    <a:lumMod val="75000"/>
                  </a:schemeClr>
                </a:solidFill>
                <a:latin typeface="Times New Roman" panose="02020603050405020304" pitchFamily="18" charset="0"/>
                <a:cs typeface="Times New Roman" panose="02020603050405020304" pitchFamily="18" charset="0"/>
              </a:rPr>
              <a:t>at high temperature </a:t>
            </a:r>
            <a:r>
              <a:rPr lang="en-GB" dirty="0">
                <a:latin typeface="Times New Roman" panose="02020603050405020304" pitchFamily="18" charset="0"/>
                <a:cs typeface="Times New Roman" panose="02020603050405020304" pitchFamily="18" charset="0"/>
              </a:rPr>
              <a:t>is</a:t>
            </a:r>
          </a:p>
          <a:p>
            <a:r>
              <a:rPr lang="en-GB" dirty="0">
                <a:latin typeface="Times New Roman" panose="02020603050405020304" pitchFamily="18" charset="0"/>
                <a:cs typeface="Times New Roman" panose="02020603050405020304" pitchFamily="18" charset="0"/>
              </a:rPr>
              <a:t>                                                                                                                                        </a:t>
            </a:r>
          </a:p>
          <a:p>
            <a:r>
              <a:rPr lang="en-GB" dirty="0">
                <a:latin typeface="Times New Roman" panose="02020603050405020304" pitchFamily="18" charset="0"/>
                <a:cs typeface="Times New Roman" panose="02020603050405020304" pitchFamily="18" charset="0"/>
              </a:rPr>
              <a:t>                                                                                                                     (22.1)</a:t>
            </a:r>
          </a:p>
          <a:p>
            <a:r>
              <a:rPr lang="en-GB" dirty="0">
                <a:latin typeface="Times New Roman" panose="02020603050405020304" pitchFamily="18" charset="0"/>
                <a:cs typeface="Times New Roman" panose="02020603050405020304" pitchFamily="18" charset="0"/>
              </a:rPr>
              <a:t>The emitted NO rapidly undergoes </a:t>
            </a:r>
            <a:r>
              <a:rPr lang="en-GB" dirty="0">
                <a:solidFill>
                  <a:schemeClr val="accent4">
                    <a:lumMod val="75000"/>
                  </a:schemeClr>
                </a:solidFill>
                <a:latin typeface="Times New Roman" panose="02020603050405020304" pitchFamily="18" charset="0"/>
                <a:cs typeface="Times New Roman" panose="02020603050405020304" pitchFamily="18" charset="0"/>
              </a:rPr>
              <a:t>photochemical transformation </a:t>
            </a:r>
            <a:r>
              <a:rPr lang="en-GB" dirty="0">
                <a:latin typeface="Times New Roman" panose="02020603050405020304" pitchFamily="18" charset="0"/>
                <a:cs typeface="Times New Roman" panose="02020603050405020304" pitchFamily="18" charset="0"/>
              </a:rPr>
              <a:t>to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p>
          <a:p>
            <a:r>
              <a:rPr lang="en-GB" dirty="0">
                <a:latin typeface="Times New Roman" panose="02020603050405020304" pitchFamily="18" charset="0"/>
                <a:cs typeface="Times New Roman" panose="02020603050405020304" pitchFamily="18" charset="0"/>
              </a:rPr>
              <a:t>                                                                                                                          (22.2)</a:t>
            </a:r>
          </a:p>
          <a:p>
            <a:r>
              <a:rPr lang="en-GB" dirty="0">
                <a:latin typeface="Times New Roman" panose="02020603050405020304" pitchFamily="18" charset="0"/>
                <a:cs typeface="Times New Roman" panose="02020603050405020304" pitchFamily="18" charset="0"/>
              </a:rPr>
              <a:t>Indeed, </a:t>
            </a:r>
            <a:r>
              <a:rPr lang="en-GB" dirty="0">
                <a:solidFill>
                  <a:schemeClr val="accent3">
                    <a:lumMod val="75000"/>
                  </a:schemeClr>
                </a:solidFill>
                <a:latin typeface="Times New Roman" panose="02020603050405020304" pitchFamily="18" charset="0"/>
                <a:cs typeface="Times New Roman" panose="02020603050405020304" pitchFamily="18" charset="0"/>
              </a:rPr>
              <a:t>NO and NO</a:t>
            </a:r>
            <a:r>
              <a:rPr lang="en-GB" baseline="-25000" dirty="0">
                <a:solidFill>
                  <a:schemeClr val="accent3">
                    <a:lumMod val="75000"/>
                  </a:schemeClr>
                </a:solidFill>
                <a:latin typeface="Times New Roman" panose="02020603050405020304" pitchFamily="18" charset="0"/>
                <a:cs typeface="Times New Roman" panose="02020603050405020304" pitchFamily="18" charset="0"/>
              </a:rPr>
              <a:t>2</a:t>
            </a:r>
            <a:r>
              <a:rPr lang="en-GB" dirty="0">
                <a:solidFill>
                  <a:schemeClr val="accent3">
                    <a:lumMod val="75000"/>
                  </a:schemeClr>
                </a:solidFill>
                <a:latin typeface="Times New Roman" panose="02020603050405020304" pitchFamily="18" charset="0"/>
                <a:cs typeface="Times New Roman" panose="02020603050405020304" pitchFamily="18" charset="0"/>
              </a:rPr>
              <a:t> can interconvert</a:t>
            </a:r>
            <a:r>
              <a:rPr lang="en-GB" dirty="0">
                <a:latin typeface="Times New Roman" panose="02020603050405020304" pitchFamily="18" charset="0"/>
                <a:cs typeface="Times New Roman" panose="02020603050405020304" pitchFamily="18" charset="0"/>
              </a:rPr>
              <a:t>, depending on </a:t>
            </a:r>
            <a:r>
              <a:rPr lang="en-GB" dirty="0">
                <a:solidFill>
                  <a:schemeClr val="accent4">
                    <a:lumMod val="75000"/>
                  </a:schemeClr>
                </a:solidFill>
                <a:latin typeface="Times New Roman" panose="02020603050405020304" pitchFamily="18" charset="0"/>
                <a:cs typeface="Times New Roman" panose="02020603050405020304" pitchFamily="18" charset="0"/>
              </a:rPr>
              <a:t>redox and photochemical </a:t>
            </a:r>
            <a:r>
              <a:rPr lang="en-GB" dirty="0">
                <a:latin typeface="Times New Roman" panose="02020603050405020304" pitchFamily="18" charset="0"/>
                <a:cs typeface="Times New Roman" panose="02020603050405020304" pitchFamily="18" charset="0"/>
              </a:rPr>
              <a:t>conditions in the troposphere and stratosphere.</a:t>
            </a:r>
          </a:p>
          <a:p>
            <a:r>
              <a:rPr lang="en-GB" dirty="0">
                <a:latin typeface="Times New Roman" panose="02020603050405020304" pitchFamily="18" charset="0"/>
                <a:cs typeface="Times New Roman" panose="02020603050405020304" pitchFamily="18" charset="0"/>
              </a:rPr>
              <a:t>For example, in sunlight, </a:t>
            </a:r>
            <a:r>
              <a:rPr lang="en-GB" dirty="0">
                <a:solidFill>
                  <a:srgbClr val="FF0000"/>
                </a:solidFill>
                <a:latin typeface="Times New Roman" panose="02020603050405020304" pitchFamily="18" charset="0"/>
                <a:cs typeface="Times New Roman" panose="02020603050405020304" pitchFamily="18" charset="0"/>
              </a:rPr>
              <a:t>ultraviolet radiation </a:t>
            </a:r>
            <a:r>
              <a:rPr lang="en-GB" dirty="0">
                <a:latin typeface="Times New Roman" panose="02020603050405020304" pitchFamily="18" charset="0"/>
                <a:cs typeface="Times New Roman" panose="02020603050405020304" pitchFamily="18" charset="0"/>
              </a:rPr>
              <a:t>splits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into NO and O. So, it is often preferred to consider the dynamic relationship of the two molecules rather than to ascribe a single speciation, especially for characterizing the atmosphere.</a:t>
            </a:r>
          </a:p>
          <a:p>
            <a:endParaRPr lang="en-GB" dirty="0"/>
          </a:p>
          <a:p>
            <a:endParaRPr lang="en-GB" dirty="0"/>
          </a:p>
        </p:txBody>
      </p:sp>
      <p:pic>
        <p:nvPicPr>
          <p:cNvPr id="5" name="Picture 4">
            <a:extLst>
              <a:ext uri="{FF2B5EF4-FFF2-40B4-BE49-F238E27FC236}">
                <a16:creationId xmlns:a16="http://schemas.microsoft.com/office/drawing/2014/main" id="{AAEDB4AB-37BF-417F-BB96-B3E87A3D5B06}"/>
              </a:ext>
            </a:extLst>
          </p:cNvPr>
          <p:cNvPicPr>
            <a:picLocks noChangeAspect="1"/>
          </p:cNvPicPr>
          <p:nvPr/>
        </p:nvPicPr>
        <p:blipFill>
          <a:blip r:embed="rId3"/>
          <a:stretch>
            <a:fillRect/>
          </a:stretch>
        </p:blipFill>
        <p:spPr>
          <a:xfrm>
            <a:off x="5339451" y="2484643"/>
            <a:ext cx="2308430" cy="548608"/>
          </a:xfrm>
          <a:prstGeom prst="rect">
            <a:avLst/>
          </a:prstGeom>
        </p:spPr>
      </p:pic>
      <p:pic>
        <p:nvPicPr>
          <p:cNvPr id="7" name="Picture 6">
            <a:extLst>
              <a:ext uri="{FF2B5EF4-FFF2-40B4-BE49-F238E27FC236}">
                <a16:creationId xmlns:a16="http://schemas.microsoft.com/office/drawing/2014/main" id="{985BCBEF-3E33-48F1-BCF7-32B4F62C241A}"/>
              </a:ext>
            </a:extLst>
          </p:cNvPr>
          <p:cNvPicPr>
            <a:picLocks noChangeAspect="1"/>
          </p:cNvPicPr>
          <p:nvPr/>
        </p:nvPicPr>
        <p:blipFill>
          <a:blip r:embed="rId4"/>
          <a:stretch>
            <a:fillRect/>
          </a:stretch>
        </p:blipFill>
        <p:spPr>
          <a:xfrm>
            <a:off x="5181601" y="3744475"/>
            <a:ext cx="2943685" cy="468109"/>
          </a:xfrm>
          <a:prstGeom prst="rect">
            <a:avLst/>
          </a:prstGeom>
        </p:spPr>
      </p:pic>
    </p:spTree>
    <p:extLst>
      <p:ext uri="{BB962C8B-B14F-4D97-AF65-F5344CB8AC3E}">
        <p14:creationId xmlns:p14="http://schemas.microsoft.com/office/powerpoint/2010/main" val="3730327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DFECD3-48DB-4C83-A7AB-D8C1BC7747B7}"/>
              </a:ext>
            </a:extLst>
          </p:cNvPr>
          <p:cNvSpPr>
            <a:spLocks noGrp="1"/>
          </p:cNvSpPr>
          <p:nvPr>
            <p:ph idx="1"/>
          </p:nvPr>
        </p:nvSpPr>
        <p:spPr>
          <a:xfrm>
            <a:off x="1484310" y="88490"/>
            <a:ext cx="10018713" cy="6528620"/>
          </a:xfrm>
        </p:spPr>
        <p:txBody>
          <a:bodyPr>
            <a:normAutofit/>
          </a:bodyPr>
          <a:lstStyle/>
          <a:p>
            <a:pPr algn="just"/>
            <a:r>
              <a:rPr lang="en-GB" dirty="0">
                <a:latin typeface="Times New Roman" panose="02020603050405020304" pitchFamily="18" charset="0"/>
                <a:cs typeface="Times New Roman" panose="02020603050405020304" pitchFamily="18" charset="0"/>
              </a:rPr>
              <a:t>However, the two compounds must be distinguished in </a:t>
            </a:r>
            <a:r>
              <a:rPr lang="en-GB" dirty="0">
                <a:solidFill>
                  <a:schemeClr val="accent3">
                    <a:lumMod val="75000"/>
                  </a:schemeClr>
                </a:solidFill>
                <a:latin typeface="Times New Roman" panose="02020603050405020304" pitchFamily="18" charset="0"/>
                <a:cs typeface="Times New Roman" panose="02020603050405020304" pitchFamily="18" charset="0"/>
              </a:rPr>
              <a:t>risk assessments </a:t>
            </a:r>
            <a:r>
              <a:rPr lang="en-GB" dirty="0">
                <a:latin typeface="Times New Roman" panose="02020603050405020304" pitchFamily="18" charset="0"/>
                <a:cs typeface="Times New Roman" panose="02020603050405020304" pitchFamily="18" charset="0"/>
              </a:rPr>
              <a:t>given their very different health effects.</a:t>
            </a:r>
          </a:p>
          <a:p>
            <a:pPr algn="just"/>
            <a:r>
              <a:rPr lang="en-GB" b="1" dirty="0">
                <a:solidFill>
                  <a:srgbClr val="FF0000"/>
                </a:solidFill>
                <a:latin typeface="Times New Roman" panose="02020603050405020304" pitchFamily="18" charset="0"/>
                <a:cs typeface="Times New Roman" panose="02020603050405020304" pitchFamily="18" charset="0"/>
              </a:rPr>
              <a:t>Mobile sources</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(i.e. cars, trucks, trains, boats, and aircraft) comprise the </a:t>
            </a:r>
            <a:r>
              <a:rPr lang="en-GB" dirty="0">
                <a:solidFill>
                  <a:srgbClr val="00B050"/>
                </a:solidFill>
                <a:latin typeface="Times New Roman" panose="02020603050405020304" pitchFamily="18" charset="0"/>
                <a:cs typeface="Times New Roman" panose="02020603050405020304" pitchFamily="18" charset="0"/>
              </a:rPr>
              <a:t>largest contributor to NO</a:t>
            </a:r>
            <a:r>
              <a:rPr lang="en-GB" baseline="-25000" dirty="0">
                <a:solidFill>
                  <a:srgbClr val="00B050"/>
                </a:solidFill>
                <a:latin typeface="Times New Roman" panose="02020603050405020304" pitchFamily="18" charset="0"/>
                <a:cs typeface="Times New Roman" panose="02020603050405020304" pitchFamily="18" charset="0"/>
              </a:rPr>
              <a:t>x</a:t>
            </a:r>
            <a:r>
              <a:rPr lang="en-GB" dirty="0">
                <a:solidFill>
                  <a:srgbClr val="00B050"/>
                </a:solidFill>
                <a:latin typeface="Times New Roman" panose="02020603050405020304" pitchFamily="18" charset="0"/>
                <a:cs typeface="Times New Roman" panose="02020603050405020304" pitchFamily="18" charset="0"/>
              </a:rPr>
              <a:t> emissions </a:t>
            </a:r>
            <a:r>
              <a:rPr lang="en-GB" dirty="0">
                <a:latin typeface="Times New Roman" panose="02020603050405020304" pitchFamily="18" charset="0"/>
                <a:cs typeface="Times New Roman" panose="02020603050405020304" pitchFamily="18" charset="0"/>
              </a:rPr>
              <a:t>in the Untied States (59%; 12.7 Mt in 2002).</a:t>
            </a:r>
          </a:p>
          <a:p>
            <a:pPr algn="just"/>
            <a:r>
              <a:rPr lang="en-GB" dirty="0">
                <a:latin typeface="Times New Roman" panose="02020603050405020304" pitchFamily="18" charset="0"/>
                <a:cs typeface="Times New Roman" panose="02020603050405020304" pitchFamily="18" charset="0"/>
              </a:rPr>
              <a:t>The US’s largest contributing </a:t>
            </a:r>
            <a:r>
              <a:rPr lang="en-GB" dirty="0">
                <a:solidFill>
                  <a:schemeClr val="accent4">
                    <a:lumMod val="75000"/>
                  </a:schemeClr>
                </a:solidFill>
                <a:latin typeface="Times New Roman" panose="02020603050405020304" pitchFamily="18" charset="0"/>
                <a:cs typeface="Times New Roman" panose="02020603050405020304" pitchFamily="18" charset="0"/>
              </a:rPr>
              <a:t>stationary source category </a:t>
            </a:r>
            <a:r>
              <a:rPr lang="en-GB" dirty="0">
                <a:latin typeface="Times New Roman" panose="02020603050405020304" pitchFamily="18" charset="0"/>
                <a:cs typeface="Times New Roman" panose="02020603050405020304" pitchFamily="18" charset="0"/>
              </a:rPr>
              <a:t>is </a:t>
            </a:r>
            <a:r>
              <a:rPr lang="en-GB" b="1" dirty="0">
                <a:solidFill>
                  <a:srgbClr val="FF0000"/>
                </a:solidFill>
                <a:latin typeface="Times New Roman" panose="02020603050405020304" pitchFamily="18" charset="0"/>
                <a:cs typeface="Times New Roman" panose="02020603050405020304" pitchFamily="18" charset="0"/>
              </a:rPr>
              <a:t>electric generation </a:t>
            </a:r>
            <a:r>
              <a:rPr lang="en-GB" dirty="0">
                <a:latin typeface="Times New Roman" panose="02020603050405020304" pitchFamily="18" charset="0"/>
                <a:cs typeface="Times New Roman" panose="02020603050405020304" pitchFamily="18" charset="0"/>
              </a:rPr>
              <a:t>(22%; 4.6 Mt in 2002), followed by </a:t>
            </a:r>
            <a:r>
              <a:rPr lang="en-GB" b="1" dirty="0">
                <a:solidFill>
                  <a:srgbClr val="FF0000"/>
                </a:solidFill>
                <a:latin typeface="Times New Roman" panose="02020603050405020304" pitchFamily="18" charset="0"/>
                <a:cs typeface="Times New Roman" panose="02020603050405020304" pitchFamily="18" charset="0"/>
              </a:rPr>
              <a:t>industrial factories </a:t>
            </a:r>
            <a:r>
              <a:rPr lang="en-GB" dirty="0">
                <a:latin typeface="Times New Roman" panose="02020603050405020304" pitchFamily="18" charset="0"/>
                <a:cs typeface="Times New Roman" panose="02020603050405020304" pitchFamily="18" charset="0"/>
              </a:rPr>
              <a:t>(11%; 2.4 Mt in 2002).</a:t>
            </a:r>
          </a:p>
          <a:p>
            <a:pPr algn="just"/>
            <a:r>
              <a:rPr lang="en-GB" dirty="0">
                <a:latin typeface="Times New Roman" panose="02020603050405020304" pitchFamily="18" charset="0"/>
                <a:cs typeface="Times New Roman" panose="02020603050405020304" pitchFamily="18" charset="0"/>
              </a:rPr>
              <a:t>Europe has similar emission profiles for NO</a:t>
            </a:r>
            <a:r>
              <a:rPr lang="en-GB"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with the largest percentage coming from </a:t>
            </a:r>
            <a:r>
              <a:rPr lang="en-GB" b="1" dirty="0">
                <a:solidFill>
                  <a:srgbClr val="00B050"/>
                </a:solidFill>
                <a:latin typeface="Times New Roman" panose="02020603050405020304" pitchFamily="18" charset="0"/>
                <a:cs typeface="Times New Roman" panose="02020603050405020304" pitchFamily="18" charset="0"/>
              </a:rPr>
              <a:t>mobile sources (</a:t>
            </a:r>
            <a:r>
              <a:rPr lang="en-GB" b="1" dirty="0">
                <a:solidFill>
                  <a:schemeClr val="accent3">
                    <a:lumMod val="75000"/>
                  </a:schemeClr>
                </a:solidFill>
                <a:latin typeface="Times New Roman" panose="02020603050405020304" pitchFamily="18" charset="0"/>
                <a:cs typeface="Times New Roman" panose="02020603050405020304" pitchFamily="18" charset="0"/>
              </a:rPr>
              <a:t>road and nonroad transport</a:t>
            </a:r>
            <a:r>
              <a:rPr lang="en-GB" b="1" dirty="0">
                <a:solidFill>
                  <a:srgbClr val="00B050"/>
                </a:solidFill>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and </a:t>
            </a:r>
            <a:r>
              <a:rPr lang="en-GB" b="1" dirty="0">
                <a:solidFill>
                  <a:srgbClr val="00B050"/>
                </a:solidFill>
                <a:latin typeface="Times New Roman" panose="02020603050405020304" pitchFamily="18" charset="0"/>
                <a:cs typeface="Times New Roman" panose="02020603050405020304" pitchFamily="18" charset="0"/>
              </a:rPr>
              <a:t>the largest stationary source being </a:t>
            </a:r>
            <a:r>
              <a:rPr lang="en-GB" b="1" dirty="0">
                <a:solidFill>
                  <a:schemeClr val="accent3">
                    <a:lumMod val="75000"/>
                  </a:schemeClr>
                </a:solidFill>
                <a:latin typeface="Times New Roman" panose="02020603050405020304" pitchFamily="18" charset="0"/>
                <a:cs typeface="Times New Roman" panose="02020603050405020304" pitchFamily="18" charset="0"/>
              </a:rPr>
              <a:t>energy production </a:t>
            </a:r>
            <a:r>
              <a:rPr lang="en-GB" b="1" dirty="0">
                <a:solidFill>
                  <a:srgbClr val="00B050"/>
                </a:solidFill>
                <a:latin typeface="Times New Roman" panose="02020603050405020304" pitchFamily="18" charset="0"/>
                <a:cs typeface="Times New Roman" panose="02020603050405020304" pitchFamily="18" charset="0"/>
              </a:rPr>
              <a:t>and </a:t>
            </a:r>
            <a:r>
              <a:rPr lang="en-GB" b="1" dirty="0">
                <a:solidFill>
                  <a:schemeClr val="accent3">
                    <a:lumMod val="75000"/>
                  </a:schemeClr>
                </a:solidFill>
                <a:latin typeface="Times New Roman" panose="02020603050405020304" pitchFamily="18" charset="0"/>
                <a:cs typeface="Times New Roman" panose="02020603050405020304" pitchFamily="18" charset="0"/>
              </a:rPr>
              <a:t>distribution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Although both NO and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can be harmful to humans and ecosystems, </a:t>
            </a:r>
            <a:r>
              <a:rPr lang="en-GB" dirty="0">
                <a:solidFill>
                  <a:schemeClr val="accent4">
                    <a:lumMod val="75000"/>
                  </a:schemeClr>
                </a:solidFill>
                <a:latin typeface="Times New Roman" panose="02020603050405020304" pitchFamily="18" charset="0"/>
                <a:cs typeface="Times New Roman" panose="02020603050405020304" pitchFamily="18" charset="0"/>
              </a:rPr>
              <a:t>NO is also actually essential to metabolism, so is harmful at much higher concentrations than that of NO</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On the other hand, </a:t>
            </a:r>
            <a:r>
              <a:rPr lang="en-GB" dirty="0">
                <a:solidFill>
                  <a:schemeClr val="accent4">
                    <a:lumMod val="75000"/>
                  </a:schemeClr>
                </a:solidFill>
                <a:latin typeface="Times New Roman" panose="02020603050405020304" pitchFamily="18" charset="0"/>
                <a:cs typeface="Times New Roman" panose="02020603050405020304" pitchFamily="18" charset="0"/>
              </a:rPr>
              <a:t>NO</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 is inherently toxic</a:t>
            </a:r>
            <a:r>
              <a:rPr lang="en-GB" dirty="0">
                <a:latin typeface="Times New Roman" panose="02020603050405020304" pitchFamily="18" charset="0"/>
                <a:cs typeface="Times New Roman" panose="02020603050405020304" pitchFamily="18" charset="0"/>
              </a:rPr>
              <a:t>, causing respiratory problems.</a:t>
            </a:r>
          </a:p>
        </p:txBody>
      </p:sp>
    </p:spTree>
    <p:extLst>
      <p:ext uri="{BB962C8B-B14F-4D97-AF65-F5344CB8AC3E}">
        <p14:creationId xmlns:p14="http://schemas.microsoft.com/office/powerpoint/2010/main" val="76701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664B94-95C6-4F0B-B89D-EF9648B30098}"/>
              </a:ext>
            </a:extLst>
          </p:cNvPr>
          <p:cNvSpPr>
            <a:spLocks noGrp="1"/>
          </p:cNvSpPr>
          <p:nvPr>
            <p:ph idx="1"/>
          </p:nvPr>
        </p:nvSpPr>
        <p:spPr>
          <a:xfrm>
            <a:off x="1553136" y="924232"/>
            <a:ext cx="10018713" cy="5742038"/>
          </a:xfrm>
        </p:spPr>
        <p:txBody>
          <a:bodyPr>
            <a:normAutofit/>
          </a:bodyPr>
          <a:lstStyle/>
          <a:p>
            <a:pPr algn="just"/>
            <a:r>
              <a:rPr lang="en-GB" dirty="0">
                <a:latin typeface="Times New Roman" panose="02020603050405020304" pitchFamily="18" charset="0"/>
                <a:cs typeface="Times New Roman" panose="02020603050405020304" pitchFamily="18" charset="0"/>
              </a:rPr>
              <a:t>Both compounds are </a:t>
            </a:r>
            <a:r>
              <a:rPr lang="en-GB" dirty="0">
                <a:solidFill>
                  <a:srgbClr val="0000FF"/>
                </a:solidFill>
                <a:latin typeface="Times New Roman" panose="02020603050405020304" pitchFamily="18" charset="0"/>
                <a:cs typeface="Times New Roman" panose="02020603050405020304" pitchFamily="18" charset="0"/>
              </a:rPr>
              <a:t>precursors to tropospheric ozone formation</a:t>
            </a:r>
            <a:r>
              <a:rPr lang="en-GB" dirty="0">
                <a:latin typeface="Times New Roman" panose="02020603050405020304" pitchFamily="18" charset="0"/>
                <a:cs typeface="Times New Roman" panose="02020603050405020304" pitchFamily="18" charset="0"/>
              </a:rPr>
              <a:t>, so present </a:t>
            </a:r>
            <a:r>
              <a:rPr lang="en-GB" dirty="0">
                <a:solidFill>
                  <a:schemeClr val="accent4">
                    <a:lumMod val="75000"/>
                  </a:schemeClr>
                </a:solidFill>
                <a:latin typeface="Times New Roman" panose="02020603050405020304" pitchFamily="18" charset="0"/>
                <a:cs typeface="Times New Roman" panose="02020603050405020304" pitchFamily="18" charset="0"/>
              </a:rPr>
              <a:t>indirect health problems </a:t>
            </a:r>
            <a:r>
              <a:rPr lang="en-GB" dirty="0">
                <a:latin typeface="Times New Roman" panose="02020603050405020304" pitchFamily="18" charset="0"/>
                <a:cs typeface="Times New Roman" panose="02020603050405020304" pitchFamily="18" charset="0"/>
              </a:rPr>
              <a:t>when </a:t>
            </a:r>
            <a:r>
              <a:rPr lang="en-GB" b="1" dirty="0">
                <a:solidFill>
                  <a:srgbClr val="00B050"/>
                </a:solidFill>
                <a:latin typeface="Times New Roman" panose="02020603050405020304" pitchFamily="18" charset="0"/>
                <a:cs typeface="Times New Roman" panose="02020603050405020304" pitchFamily="18" charset="0"/>
              </a:rPr>
              <a:t>the smog and O</a:t>
            </a:r>
            <a:r>
              <a:rPr lang="en-GB" b="1" baseline="-25000" dirty="0">
                <a:solidFill>
                  <a:srgbClr val="00B050"/>
                </a:solidFill>
                <a:latin typeface="Times New Roman" panose="02020603050405020304" pitchFamily="18" charset="0"/>
                <a:cs typeface="Times New Roman" panose="02020603050405020304" pitchFamily="18" charset="0"/>
              </a:rPr>
              <a:t>3</a:t>
            </a:r>
            <a:r>
              <a:rPr lang="en-GB" b="1" dirty="0">
                <a:solidFill>
                  <a:srgbClr val="00B05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are inhaled.</a:t>
            </a:r>
          </a:p>
          <a:p>
            <a:pPr algn="just"/>
            <a:r>
              <a:rPr lang="en-GB" b="1" dirty="0">
                <a:solidFill>
                  <a:srgbClr val="00B050"/>
                </a:solidFill>
                <a:latin typeface="Times New Roman" panose="02020603050405020304" pitchFamily="18" charset="0"/>
                <a:cs typeface="Times New Roman" panose="02020603050405020304" pitchFamily="18" charset="0"/>
              </a:rPr>
              <a:t>Nitrogen species </a:t>
            </a:r>
            <a:r>
              <a:rPr lang="en-GB" dirty="0">
                <a:latin typeface="Times New Roman" panose="02020603050405020304" pitchFamily="18" charset="0"/>
                <a:cs typeface="Times New Roman" panose="02020603050405020304" pitchFamily="18" charset="0"/>
              </a:rPr>
              <a:t>important to air quality include many compounds in addition to NO</a:t>
            </a:r>
            <a:r>
              <a:rPr lang="en-GB"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Atmospheric N reactions can be more complicated than may be inferred from Reactions (22.1) and (22.2).</a:t>
            </a:r>
          </a:p>
          <a:p>
            <a:pPr algn="just"/>
            <a:r>
              <a:rPr lang="en-GB" dirty="0">
                <a:latin typeface="Times New Roman" panose="02020603050405020304" pitchFamily="18" charset="0"/>
                <a:cs typeface="Times New Roman" panose="02020603050405020304" pitchFamily="18" charset="0"/>
              </a:rPr>
              <a:t>For example, the NO</a:t>
            </a:r>
            <a:r>
              <a:rPr lang="en-GB"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reaction from NO to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likely involves water and an intermediate, i.e. </a:t>
            </a:r>
            <a:r>
              <a:rPr lang="en-GB" b="1" dirty="0">
                <a:solidFill>
                  <a:srgbClr val="00B050"/>
                </a:solidFill>
                <a:latin typeface="Times New Roman" panose="02020603050405020304" pitchFamily="18" charset="0"/>
                <a:cs typeface="Times New Roman" panose="02020603050405020304" pitchFamily="18" charset="0"/>
              </a:rPr>
              <a:t>nitrous acid (HONO):</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larger suite of N air pollution compounds is known as </a:t>
            </a:r>
            <a:r>
              <a:rPr lang="en-GB" b="1" dirty="0">
                <a:latin typeface="Times New Roman" panose="02020603050405020304" pitchFamily="18" charset="0"/>
                <a:cs typeface="Times New Roman" panose="02020603050405020304" pitchFamily="18" charset="0"/>
              </a:rPr>
              <a:t>total reactive nitrogen</a:t>
            </a:r>
            <a:r>
              <a:rPr lang="en-GB" dirty="0">
                <a:latin typeface="Times New Roman" panose="02020603050405020304" pitchFamily="18" charset="0"/>
                <a:cs typeface="Times New Roman" panose="02020603050405020304" pitchFamily="18" charset="0"/>
              </a:rPr>
              <a:t>, which is denoted as </a:t>
            </a:r>
            <a:r>
              <a:rPr lang="en-GB" b="1" dirty="0">
                <a:solidFill>
                  <a:srgbClr val="FF0000"/>
                </a:solidFill>
                <a:latin typeface="Times New Roman" panose="02020603050405020304" pitchFamily="18" charset="0"/>
                <a:cs typeface="Times New Roman" panose="02020603050405020304" pitchFamily="18" charset="0"/>
              </a:rPr>
              <a:t>NO</a:t>
            </a:r>
            <a:r>
              <a:rPr lang="en-GB" b="1" baseline="-25000" dirty="0">
                <a:solidFill>
                  <a:srgbClr val="FF0000"/>
                </a:solidFill>
                <a:latin typeface="Times New Roman" panose="02020603050405020304" pitchFamily="18" charset="0"/>
                <a:cs typeface="Times New Roman" panose="02020603050405020304" pitchFamily="18" charset="0"/>
              </a:rPr>
              <a:t>y</a:t>
            </a:r>
            <a:r>
              <a:rPr lang="en-GB" dirty="0">
                <a:latin typeface="Times New Roman" panose="02020603050405020304" pitchFamily="18" charset="0"/>
                <a:cs typeface="Times New Roman" panose="02020603050405020304" pitchFamily="18" charset="0"/>
              </a:rPr>
              <a:t>. </a:t>
            </a:r>
            <a:r>
              <a:rPr lang="en-GB" dirty="0">
                <a:solidFill>
                  <a:schemeClr val="accent4">
                    <a:lumMod val="75000"/>
                  </a:schemeClr>
                </a:solidFill>
                <a:latin typeface="Times New Roman" panose="02020603050405020304" pitchFamily="18" charset="0"/>
                <a:cs typeface="Times New Roman" panose="02020603050405020304" pitchFamily="18" charset="0"/>
              </a:rPr>
              <a:t>This suite includes NO and NO</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 plus their oxidation products</a:t>
            </a:r>
            <a:r>
              <a:rPr lang="en-GB" dirty="0">
                <a:latin typeface="Times New Roman" panose="02020603050405020304" pitchFamily="18" charset="0"/>
                <a:cs typeface="Times New Roman" panose="02020603050405020304" pitchFamily="18" charset="0"/>
              </a:rPr>
              <a:t>.</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20790CBD-71C1-4A57-8F86-F19BC016F544}"/>
              </a:ext>
            </a:extLst>
          </p:cNvPr>
          <p:cNvPicPr>
            <a:picLocks noChangeAspect="1"/>
          </p:cNvPicPr>
          <p:nvPr/>
        </p:nvPicPr>
        <p:blipFill>
          <a:blip r:embed="rId2"/>
          <a:stretch>
            <a:fillRect/>
          </a:stretch>
        </p:blipFill>
        <p:spPr>
          <a:xfrm>
            <a:off x="4360834" y="4011714"/>
            <a:ext cx="4403316" cy="413338"/>
          </a:xfrm>
          <a:prstGeom prst="rect">
            <a:avLst/>
          </a:prstGeom>
        </p:spPr>
      </p:pic>
    </p:spTree>
    <p:extLst>
      <p:ext uri="{BB962C8B-B14F-4D97-AF65-F5344CB8AC3E}">
        <p14:creationId xmlns:p14="http://schemas.microsoft.com/office/powerpoint/2010/main" val="885970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22F506-615A-4DB4-B16D-C1915A1596A8}"/>
              </a:ext>
            </a:extLst>
          </p:cNvPr>
          <p:cNvSpPr>
            <a:spLocks noGrp="1"/>
          </p:cNvSpPr>
          <p:nvPr>
            <p:ph idx="1"/>
          </p:nvPr>
        </p:nvSpPr>
        <p:spPr>
          <a:xfrm>
            <a:off x="1484310" y="226142"/>
            <a:ext cx="10018713" cy="6631858"/>
          </a:xfrm>
        </p:spPr>
        <p:txBody>
          <a:bodyPr>
            <a:normAutofit fontScale="92500"/>
          </a:bodyPr>
          <a:lstStyle/>
          <a:p>
            <a:pPr algn="just"/>
            <a:r>
              <a:rPr lang="en-GB" dirty="0">
                <a:latin typeface="Times New Roman" panose="02020603050405020304" pitchFamily="18" charset="0"/>
                <a:cs typeface="Times New Roman" panose="02020603050405020304" pitchFamily="18" charset="0"/>
              </a:rPr>
              <a:t>The major vapor phase and particulate constituents of NO</a:t>
            </a:r>
            <a:r>
              <a:rPr lang="en-GB" baseline="-25000" dirty="0">
                <a:latin typeface="Times New Roman" panose="02020603050405020304" pitchFamily="18" charset="0"/>
                <a:cs typeface="Times New Roman" panose="02020603050405020304" pitchFamily="18" charset="0"/>
              </a:rPr>
              <a:t>y</a:t>
            </a:r>
            <a:r>
              <a:rPr lang="en-GB" dirty="0">
                <a:latin typeface="Times New Roman" panose="02020603050405020304" pitchFamily="18" charset="0"/>
                <a:cs typeface="Times New Roman" panose="02020603050405020304" pitchFamily="18" charset="0"/>
              </a:rPr>
              <a:t> include </a:t>
            </a:r>
            <a:r>
              <a:rPr lang="en-GB" b="1" dirty="0">
                <a:solidFill>
                  <a:srgbClr val="00B050"/>
                </a:solidFill>
                <a:latin typeface="Times New Roman" panose="02020603050405020304" pitchFamily="18" charset="0"/>
                <a:cs typeface="Times New Roman" panose="02020603050405020304" pitchFamily="18" charset="0"/>
              </a:rPr>
              <a:t>NO, NO</a:t>
            </a:r>
            <a:r>
              <a:rPr lang="en-GB" b="1" baseline="-25000" dirty="0">
                <a:solidFill>
                  <a:srgbClr val="00B050"/>
                </a:solidFill>
                <a:latin typeface="Times New Roman" panose="02020603050405020304" pitchFamily="18" charset="0"/>
                <a:cs typeface="Times New Roman" panose="02020603050405020304" pitchFamily="18" charset="0"/>
              </a:rPr>
              <a:t>2</a:t>
            </a:r>
            <a:r>
              <a:rPr lang="en-GB" b="1" dirty="0">
                <a:solidFill>
                  <a:srgbClr val="00B050"/>
                </a:solidFill>
                <a:latin typeface="Times New Roman" panose="02020603050405020304" pitchFamily="18" charset="0"/>
                <a:cs typeface="Times New Roman" panose="02020603050405020304" pitchFamily="18" charset="0"/>
              </a:rPr>
              <a:t>, nitric acid (HNO</a:t>
            </a:r>
            <a:r>
              <a:rPr lang="en-GB" b="1" baseline="-25000" dirty="0">
                <a:solidFill>
                  <a:srgbClr val="00B050"/>
                </a:solidFill>
                <a:latin typeface="Times New Roman" panose="02020603050405020304" pitchFamily="18" charset="0"/>
                <a:cs typeface="Times New Roman" panose="02020603050405020304" pitchFamily="18" charset="0"/>
              </a:rPr>
              <a:t>3</a:t>
            </a:r>
            <a:r>
              <a:rPr lang="en-GB" b="1" dirty="0">
                <a:solidFill>
                  <a:srgbClr val="00B050"/>
                </a:solidFill>
                <a:latin typeface="Times New Roman" panose="02020603050405020304" pitchFamily="18" charset="0"/>
                <a:cs typeface="Times New Roman" panose="02020603050405020304" pitchFamily="18" charset="0"/>
              </a:rPr>
              <a:t>), peroxyacetyl nitrate (PAN), HONO, organic nitrates, and particulate nitrates</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Every NO</a:t>
            </a:r>
            <a:r>
              <a:rPr lang="en-GB" baseline="-25000" dirty="0">
                <a:latin typeface="Times New Roman" panose="02020603050405020304" pitchFamily="18" charset="0"/>
                <a:cs typeface="Times New Roman" panose="02020603050405020304" pitchFamily="18" charset="0"/>
              </a:rPr>
              <a:t>y</a:t>
            </a:r>
            <a:r>
              <a:rPr lang="en-GB" dirty="0">
                <a:latin typeface="Times New Roman" panose="02020603050405020304" pitchFamily="18" charset="0"/>
                <a:cs typeface="Times New Roman" panose="02020603050405020304" pitchFamily="18" charset="0"/>
              </a:rPr>
              <a:t> compound is derived directly from NO</a:t>
            </a:r>
            <a:r>
              <a:rPr lang="en-GB"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emissions or through transformations in the troposphere</a:t>
            </a:r>
          </a:p>
          <a:p>
            <a:pPr algn="just"/>
            <a:r>
              <a:rPr lang="en-GB" dirty="0">
                <a:latin typeface="Times New Roman" panose="02020603050405020304" pitchFamily="18" charset="0"/>
                <a:cs typeface="Times New Roman" panose="02020603050405020304" pitchFamily="18" charset="0"/>
              </a:rPr>
              <a:t>Most of the compounds originate from </a:t>
            </a:r>
            <a:r>
              <a:rPr lang="en-GB" b="1" dirty="0">
                <a:latin typeface="Times New Roman" panose="02020603050405020304" pitchFamily="18" charset="0"/>
                <a:cs typeface="Times New Roman" panose="02020603050405020304" pitchFamily="18" charset="0"/>
              </a:rPr>
              <a:t>combustion processes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atmosphere itself is the source of much of the nitrogen leading to the formation of nitrogen compounds.</a:t>
            </a:r>
          </a:p>
          <a:p>
            <a:pPr algn="just"/>
            <a:r>
              <a:rPr lang="en-GB" dirty="0">
                <a:solidFill>
                  <a:srgbClr val="FF0000"/>
                </a:solidFill>
                <a:latin typeface="Times New Roman" panose="02020603050405020304" pitchFamily="18" charset="0"/>
                <a:cs typeface="Times New Roman" panose="02020603050405020304" pitchFamily="18" charset="0"/>
              </a:rPr>
              <a:t>Molecular nitrogen (N</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makes up the largest share of gaseous content of the earth’s atmosphere (79% by volume). Because N</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is relatively </a:t>
            </a:r>
            <a:r>
              <a:rPr lang="en-GB" b="1" dirty="0">
                <a:latin typeface="Times New Roman" panose="02020603050405020304" pitchFamily="18" charset="0"/>
                <a:cs typeface="Times New Roman" panose="02020603050405020304" pitchFamily="18" charset="0"/>
              </a:rPr>
              <a:t>nonreactive</a:t>
            </a:r>
            <a:r>
              <a:rPr lang="en-GB" dirty="0">
                <a:latin typeface="Times New Roman" panose="02020603050405020304" pitchFamily="18" charset="0"/>
                <a:cs typeface="Times New Roman" panose="02020603050405020304" pitchFamily="18" charset="0"/>
              </a:rPr>
              <a:t> under most atmospheric conditions, it seldom enters into chemical reactions, but </a:t>
            </a:r>
            <a:r>
              <a:rPr lang="en-GB" dirty="0">
                <a:solidFill>
                  <a:schemeClr val="accent4">
                    <a:lumMod val="75000"/>
                  </a:schemeClr>
                </a:solidFill>
                <a:latin typeface="Times New Roman" panose="02020603050405020304" pitchFamily="18" charset="0"/>
                <a:cs typeface="Times New Roman" panose="02020603050405020304" pitchFamily="18" charset="0"/>
              </a:rPr>
              <a:t>under pressure and at very high temperatures</a:t>
            </a:r>
            <a:r>
              <a:rPr lang="en-GB" dirty="0">
                <a:latin typeface="Times New Roman" panose="02020603050405020304" pitchFamily="18" charset="0"/>
                <a:cs typeface="Times New Roman" panose="02020603050405020304" pitchFamily="18" charset="0"/>
              </a:rPr>
              <a:t>, such as in an internal combustion engine or industrial boiler, the molecular N will react with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i.e. Reaction (22.1).</a:t>
            </a:r>
          </a:p>
          <a:p>
            <a:endParaRPr lang="en-GB" dirty="0"/>
          </a:p>
        </p:txBody>
      </p:sp>
      <p:pic>
        <p:nvPicPr>
          <p:cNvPr id="5" name="Picture 4">
            <a:extLst>
              <a:ext uri="{FF2B5EF4-FFF2-40B4-BE49-F238E27FC236}">
                <a16:creationId xmlns:a16="http://schemas.microsoft.com/office/drawing/2014/main" id="{282A5B4F-4CB4-4056-8140-BE06AC92E536}"/>
              </a:ext>
            </a:extLst>
          </p:cNvPr>
          <p:cNvPicPr>
            <a:picLocks noChangeAspect="1"/>
          </p:cNvPicPr>
          <p:nvPr/>
        </p:nvPicPr>
        <p:blipFill>
          <a:blip r:embed="rId2"/>
          <a:stretch>
            <a:fillRect/>
          </a:stretch>
        </p:blipFill>
        <p:spPr>
          <a:xfrm>
            <a:off x="4737800" y="1072915"/>
            <a:ext cx="5217242" cy="1483474"/>
          </a:xfrm>
          <a:prstGeom prst="rect">
            <a:avLst/>
          </a:prstGeom>
        </p:spPr>
      </p:pic>
    </p:spTree>
    <p:extLst>
      <p:ext uri="{BB962C8B-B14F-4D97-AF65-F5344CB8AC3E}">
        <p14:creationId xmlns:p14="http://schemas.microsoft.com/office/powerpoint/2010/main" val="114914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E532EF-6ED5-468F-8AAA-24C1EADA3E39}"/>
              </a:ext>
            </a:extLst>
          </p:cNvPr>
          <p:cNvSpPr>
            <a:spLocks noGrp="1"/>
          </p:cNvSpPr>
          <p:nvPr>
            <p:ph idx="1"/>
          </p:nvPr>
        </p:nvSpPr>
        <p:spPr>
          <a:xfrm>
            <a:off x="1484310" y="749709"/>
            <a:ext cx="10018713" cy="5358581"/>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Approximately 90 - 95% of the nitrogen oxides generated in combustion processes are in the form of </a:t>
            </a:r>
            <a:r>
              <a:rPr lang="en-GB" b="1" dirty="0">
                <a:solidFill>
                  <a:srgbClr val="FF0000"/>
                </a:solidFill>
                <a:latin typeface="Times New Roman" panose="02020603050405020304" pitchFamily="18" charset="0"/>
                <a:cs typeface="Times New Roman" panose="02020603050405020304" pitchFamily="18" charset="0"/>
              </a:rPr>
              <a:t>NO</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Other nitrogen oxides can also form </a:t>
            </a:r>
            <a:r>
              <a:rPr lang="en-GB" dirty="0">
                <a:solidFill>
                  <a:schemeClr val="accent4">
                    <a:lumMod val="75000"/>
                  </a:schemeClr>
                </a:solidFill>
                <a:latin typeface="Times New Roman" panose="02020603050405020304" pitchFamily="18" charset="0"/>
                <a:cs typeface="Times New Roman" panose="02020603050405020304" pitchFamily="18" charset="0"/>
              </a:rPr>
              <a:t>at high heat and pressure</a:t>
            </a:r>
            <a:r>
              <a:rPr lang="en-GB" dirty="0">
                <a:latin typeface="Times New Roman" panose="02020603050405020304" pitchFamily="18" charset="0"/>
                <a:cs typeface="Times New Roman" panose="02020603050405020304" pitchFamily="18" charset="0"/>
              </a:rPr>
              <a:t>, especially </a:t>
            </a:r>
            <a:r>
              <a:rPr lang="en-GB" dirty="0">
                <a:solidFill>
                  <a:srgbClr val="0000FF"/>
                </a:solidFill>
                <a:latin typeface="Times New Roman" panose="02020603050405020304" pitchFamily="18" charset="0"/>
                <a:cs typeface="Times New Roman" panose="02020603050405020304" pitchFamily="18" charset="0"/>
              </a:rPr>
              <a:t>NO</a:t>
            </a:r>
            <a:r>
              <a:rPr lang="en-GB" baseline="-25000" dirty="0">
                <a:solidFill>
                  <a:srgbClr val="0000FF"/>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Most </a:t>
            </a:r>
            <a:r>
              <a:rPr lang="en-GB" b="1" dirty="0">
                <a:latin typeface="Times New Roman" panose="02020603050405020304" pitchFamily="18" charset="0"/>
                <a:cs typeface="Times New Roman" panose="02020603050405020304" pitchFamily="18" charset="0"/>
              </a:rPr>
              <a:t>motor vehicles </a:t>
            </a:r>
            <a:r>
              <a:rPr lang="en-GB" dirty="0">
                <a:latin typeface="Times New Roman" panose="02020603050405020304" pitchFamily="18" charset="0"/>
                <a:cs typeface="Times New Roman" panose="02020603050405020304" pitchFamily="18" charset="0"/>
              </a:rPr>
              <a:t>around the world still employ </a:t>
            </a:r>
            <a:r>
              <a:rPr lang="en-GB" b="1" dirty="0">
                <a:latin typeface="Times New Roman" panose="02020603050405020304" pitchFamily="18" charset="0"/>
                <a:cs typeface="Times New Roman" panose="02020603050405020304" pitchFamily="18" charset="0"/>
              </a:rPr>
              <a:t>temperature/high-pressure </a:t>
            </a:r>
            <a:r>
              <a:rPr lang="en-GB" dirty="0">
                <a:latin typeface="Times New Roman" panose="02020603050405020304" pitchFamily="18" charset="0"/>
                <a:cs typeface="Times New Roman" panose="02020603050405020304" pitchFamily="18" charset="0"/>
              </a:rPr>
              <a:t>internal combustion engines.</a:t>
            </a:r>
          </a:p>
          <a:p>
            <a:pPr algn="just"/>
            <a:r>
              <a:rPr lang="en-GB" dirty="0">
                <a:latin typeface="Times New Roman" panose="02020603050405020304" pitchFamily="18" charset="0"/>
                <a:cs typeface="Times New Roman" panose="02020603050405020304" pitchFamily="18" charset="0"/>
              </a:rPr>
              <a:t>Such mobile sources contribute largely to the tropospheric concentrations of NO</a:t>
            </a:r>
            <a:r>
              <a:rPr lang="en-GB" baseline="-25000" dirty="0">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making it a major mobile source of air pollutant in terms of human health directly (e.g. </a:t>
            </a:r>
            <a:r>
              <a:rPr lang="en-GB" dirty="0">
                <a:solidFill>
                  <a:schemeClr val="accent3">
                    <a:lumMod val="75000"/>
                  </a:schemeClr>
                </a:solidFill>
                <a:latin typeface="Times New Roman" panose="02020603050405020304" pitchFamily="18" charset="0"/>
                <a:cs typeface="Times New Roman" panose="02020603050405020304" pitchFamily="18" charset="0"/>
              </a:rPr>
              <a:t>respiratory toxicity </a:t>
            </a:r>
            <a:r>
              <a:rPr lang="en-GB" dirty="0">
                <a:solidFill>
                  <a:srgbClr val="00B050"/>
                </a:solidFill>
                <a:latin typeface="Times New Roman" panose="02020603050405020304" pitchFamily="18" charset="0"/>
                <a:cs typeface="Times New Roman" panose="02020603050405020304" pitchFamily="18" charset="0"/>
              </a:rPr>
              <a:t>of NO</a:t>
            </a:r>
            <a:r>
              <a:rPr lang="en-GB" baseline="-25000" dirty="0">
                <a:solidFill>
                  <a:srgbClr val="00B05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and indirectly (i.e. </a:t>
            </a:r>
            <a:r>
              <a:rPr lang="en-GB" dirty="0">
                <a:solidFill>
                  <a:srgbClr val="00B050"/>
                </a:solidFill>
                <a:latin typeface="Times New Roman" panose="02020603050405020304" pitchFamily="18" charset="0"/>
                <a:cs typeface="Times New Roman" panose="02020603050405020304" pitchFamily="18" charset="0"/>
              </a:rPr>
              <a:t>NO</a:t>
            </a:r>
            <a:r>
              <a:rPr lang="en-GB" baseline="-25000" dirty="0">
                <a:solidFill>
                  <a:srgbClr val="00B050"/>
                </a:solidFill>
                <a:latin typeface="Times New Roman" panose="02020603050405020304" pitchFamily="18" charset="0"/>
                <a:cs typeface="Times New Roman" panose="02020603050405020304" pitchFamily="18" charset="0"/>
              </a:rPr>
              <a:t>x</a:t>
            </a:r>
            <a:r>
              <a:rPr lang="en-GB" dirty="0">
                <a:solidFill>
                  <a:srgbClr val="00B050"/>
                </a:solidFill>
                <a:latin typeface="Times New Roman" panose="02020603050405020304" pitchFamily="18" charset="0"/>
                <a:cs typeface="Times New Roman" panose="02020603050405020304" pitchFamily="18" charset="0"/>
              </a:rPr>
              <a:t> as the </a:t>
            </a:r>
            <a:r>
              <a:rPr lang="en-GB" dirty="0">
                <a:solidFill>
                  <a:schemeClr val="accent3">
                    <a:lumMod val="75000"/>
                  </a:schemeClr>
                </a:solidFill>
                <a:latin typeface="Times New Roman" panose="02020603050405020304" pitchFamily="18" charset="0"/>
                <a:cs typeface="Times New Roman" panose="02020603050405020304" pitchFamily="18" charset="0"/>
              </a:rPr>
              <a:t>key components in tropospheric ozone production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These conditions of </a:t>
            </a:r>
            <a:r>
              <a:rPr lang="en-GB" dirty="0">
                <a:solidFill>
                  <a:schemeClr val="accent4">
                    <a:lumMod val="75000"/>
                  </a:schemeClr>
                </a:solidFill>
                <a:latin typeface="Times New Roman" panose="02020603050405020304" pitchFamily="18" charset="0"/>
                <a:cs typeface="Times New Roman" panose="02020603050405020304" pitchFamily="18" charset="0"/>
              </a:rPr>
              <a:t>high temperature and pressure </a:t>
            </a:r>
            <a:r>
              <a:rPr lang="en-GB" dirty="0">
                <a:latin typeface="Times New Roman" panose="02020603050405020304" pitchFamily="18" charset="0"/>
                <a:cs typeface="Times New Roman" panose="02020603050405020304" pitchFamily="18" charset="0"/>
              </a:rPr>
              <a:t>can also exist in boilers such as those in </a:t>
            </a:r>
            <a:r>
              <a:rPr lang="en-GB" b="1" dirty="0">
                <a:latin typeface="Times New Roman" panose="02020603050405020304" pitchFamily="18" charset="0"/>
                <a:cs typeface="Times New Roman" panose="02020603050405020304" pitchFamily="18" charset="0"/>
              </a:rPr>
              <a:t>power plants</a:t>
            </a:r>
            <a:r>
              <a:rPr lang="en-GB" dirty="0">
                <a:latin typeface="Times New Roman" panose="02020603050405020304" pitchFamily="18" charset="0"/>
                <a:cs typeface="Times New Roman" panose="02020603050405020304" pitchFamily="18" charset="0"/>
              </a:rPr>
              <a:t>, so </a:t>
            </a:r>
            <a:r>
              <a:rPr lang="en-GB" dirty="0">
                <a:solidFill>
                  <a:srgbClr val="0000FF"/>
                </a:solidFill>
                <a:latin typeface="Times New Roman" panose="02020603050405020304" pitchFamily="18" charset="0"/>
                <a:cs typeface="Times New Roman" panose="02020603050405020304" pitchFamily="18" charset="0"/>
              </a:rPr>
              <a:t>NO</a:t>
            </a:r>
            <a:r>
              <a:rPr lang="en-GB" baseline="-25000" dirty="0">
                <a:solidFill>
                  <a:srgbClr val="0000FF"/>
                </a:solidFill>
                <a:latin typeface="Times New Roman" panose="02020603050405020304" pitchFamily="18" charset="0"/>
                <a:cs typeface="Times New Roman" panose="02020603050405020304" pitchFamily="18" charset="0"/>
              </a:rPr>
              <a:t>x</a:t>
            </a:r>
            <a:r>
              <a:rPr lang="en-GB" dirty="0">
                <a:latin typeface="Times New Roman" panose="02020603050405020304" pitchFamily="18" charset="0"/>
                <a:cs typeface="Times New Roman" panose="02020603050405020304" pitchFamily="18" charset="0"/>
              </a:rPr>
              <a:t> is also commonly found in high concentrations leaving fossil fuel </a:t>
            </a:r>
            <a:r>
              <a:rPr lang="en-GB" b="1" dirty="0">
                <a:solidFill>
                  <a:srgbClr val="00B050"/>
                </a:solidFill>
                <a:latin typeface="Times New Roman" panose="02020603050405020304" pitchFamily="18" charset="0"/>
                <a:cs typeface="Times New Roman" panose="02020603050405020304" pitchFamily="18" charset="0"/>
              </a:rPr>
              <a:t>power generating stations</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755578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243B91-7E42-4FA2-89DB-3D4F13122E69}"/>
              </a:ext>
            </a:extLst>
          </p:cNvPr>
          <p:cNvSpPr>
            <a:spLocks noGrp="1"/>
          </p:cNvSpPr>
          <p:nvPr>
            <p:ph idx="1"/>
          </p:nvPr>
        </p:nvSpPr>
        <p:spPr>
          <a:xfrm>
            <a:off x="1484310" y="2212258"/>
            <a:ext cx="10018713" cy="4355689"/>
          </a:xfrm>
        </p:spPr>
        <p:txBody>
          <a:bodyPr>
            <a:normAutofit fontScale="92500"/>
          </a:bodyPr>
          <a:lstStyle/>
          <a:p>
            <a:pPr algn="just"/>
            <a:r>
              <a:rPr lang="en-GB" dirty="0">
                <a:latin typeface="Times New Roman" panose="02020603050405020304" pitchFamily="18" charset="0"/>
                <a:cs typeface="Times New Roman" panose="02020603050405020304" pitchFamily="18" charset="0"/>
              </a:rPr>
              <a:t>Nitrogen is part of the </a:t>
            </a:r>
            <a:r>
              <a:rPr lang="en-GB" b="1" dirty="0">
                <a:latin typeface="Times New Roman" panose="02020603050405020304" pitchFamily="18" charset="0"/>
                <a:cs typeface="Times New Roman" panose="02020603050405020304" pitchFamily="18" charset="0"/>
              </a:rPr>
              <a:t>abiotic</a:t>
            </a:r>
            <a:r>
              <a:rPr lang="en-GB" dirty="0">
                <a:latin typeface="Times New Roman" panose="02020603050405020304" pitchFamily="18" charset="0"/>
                <a:cs typeface="Times New Roman" panose="02020603050405020304" pitchFamily="18" charset="0"/>
              </a:rPr>
              <a:t> (non-living) and </a:t>
            </a:r>
            <a:r>
              <a:rPr lang="en-GB" b="1" dirty="0">
                <a:latin typeface="Times New Roman" panose="02020603050405020304" pitchFamily="18" charset="0"/>
                <a:cs typeface="Times New Roman" panose="02020603050405020304" pitchFamily="18" charset="0"/>
              </a:rPr>
              <a:t>biotic</a:t>
            </a:r>
            <a:r>
              <a:rPr lang="en-GB" dirty="0">
                <a:latin typeface="Times New Roman" panose="02020603050405020304" pitchFamily="18" charset="0"/>
                <a:cs typeface="Times New Roman" panose="02020603050405020304" pitchFamily="18" charset="0"/>
              </a:rPr>
              <a:t> (living) parts of earth.</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 element exists in myriad chemical forms that move at varying rates in the </a:t>
            </a:r>
            <a:r>
              <a:rPr lang="en-GB" dirty="0">
                <a:solidFill>
                  <a:srgbClr val="0000FF"/>
                </a:solidFill>
                <a:latin typeface="Times New Roman" panose="02020603050405020304" pitchFamily="18" charset="0"/>
                <a:cs typeface="Times New Roman" panose="02020603050405020304" pitchFamily="18" charset="0"/>
              </a:rPr>
              <a:t>nitrogen cycle</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Like carbon discussed in the previous chapter, N is stored in reservoirs such as the </a:t>
            </a:r>
            <a:r>
              <a:rPr lang="en-GB" b="1" dirty="0">
                <a:latin typeface="Times New Roman" panose="02020603050405020304" pitchFamily="18" charset="0"/>
                <a:cs typeface="Times New Roman" panose="02020603050405020304" pitchFamily="18" charset="0"/>
              </a:rPr>
              <a:t>atmosphere</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living organisms</a:t>
            </a:r>
            <a:r>
              <a:rPr lang="en-GB" dirty="0">
                <a:latin typeface="Times New Roman" panose="02020603050405020304" pitchFamily="18" charset="0"/>
                <a:cs typeface="Times New Roman" panose="02020603050405020304" pitchFamily="18" charset="0"/>
              </a:rPr>
              <a:t>, </a:t>
            </a:r>
            <a:r>
              <a:rPr lang="en-GB" b="1" dirty="0">
                <a:latin typeface="Times New Roman" panose="02020603050405020304" pitchFamily="18" charset="0"/>
                <a:cs typeface="Times New Roman" panose="02020603050405020304" pitchFamily="18" charset="0"/>
              </a:rPr>
              <a:t>soils</a:t>
            </a:r>
            <a:r>
              <a:rPr lang="en-GB" dirty="0">
                <a:latin typeface="Times New Roman" panose="02020603050405020304" pitchFamily="18" charset="0"/>
                <a:cs typeface="Times New Roman" panose="02020603050405020304" pitchFamily="18" charset="0"/>
              </a:rPr>
              <a:t>, and </a:t>
            </a:r>
            <a:r>
              <a:rPr lang="en-GB" b="1" dirty="0">
                <a:latin typeface="Times New Roman" panose="02020603050405020304" pitchFamily="18" charset="0"/>
                <a:cs typeface="Times New Roman" panose="02020603050405020304" pitchFamily="18" charset="0"/>
              </a:rPr>
              <a:t>oceans</a:t>
            </a:r>
            <a:r>
              <a:rPr lang="en-GB" dirty="0">
                <a:latin typeface="Times New Roman" panose="02020603050405020304" pitchFamily="18" charset="0"/>
                <a:cs typeface="Times New Roman" panose="02020603050405020304" pitchFamily="18" charset="0"/>
              </a:rPr>
              <a:t>.</a:t>
            </a: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From these sinks, N cycles between the </a:t>
            </a:r>
            <a:r>
              <a:rPr lang="en-GB" dirty="0">
                <a:solidFill>
                  <a:schemeClr val="accent4">
                    <a:lumMod val="75000"/>
                  </a:schemeClr>
                </a:solidFill>
                <a:latin typeface="Times New Roman" panose="02020603050405020304" pitchFamily="18" charset="0"/>
                <a:cs typeface="Times New Roman" panose="02020603050405020304" pitchFamily="18" charset="0"/>
              </a:rPr>
              <a:t>biosphere and the atmosphere</a:t>
            </a:r>
            <a:r>
              <a:rPr lang="en-GB" dirty="0">
                <a:latin typeface="Times New Roman" panose="02020603050405020304" pitchFamily="18" charset="0"/>
                <a:cs typeface="Times New Roman" panose="02020603050405020304" pitchFamily="18" charset="0"/>
              </a:rPr>
              <a:t>. The N cycles among ecosystems and the organisms, including humans, within these ecosystems.</a:t>
            </a:r>
          </a:p>
        </p:txBody>
      </p:sp>
      <p:sp>
        <p:nvSpPr>
          <p:cNvPr id="4" name="Title 1">
            <a:extLst>
              <a:ext uri="{FF2B5EF4-FFF2-40B4-BE49-F238E27FC236}">
                <a16:creationId xmlns:a16="http://schemas.microsoft.com/office/drawing/2014/main" id="{BD0F8FBB-478E-412F-8847-5AA82D15A9F4}"/>
              </a:ext>
            </a:extLst>
          </p:cNvPr>
          <p:cNvSpPr txBox="1">
            <a:spLocks/>
          </p:cNvSpPr>
          <p:nvPr/>
        </p:nvSpPr>
        <p:spPr>
          <a:xfrm>
            <a:off x="1484313" y="685800"/>
            <a:ext cx="10018712" cy="1293920"/>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b="1" dirty="0">
                <a:solidFill>
                  <a:srgbClr val="0000FF"/>
                </a:solidFill>
                <a:latin typeface="Times New Roman" panose="02020603050405020304" pitchFamily="18" charset="0"/>
                <a:cs typeface="Times New Roman" panose="02020603050405020304" pitchFamily="18" charset="0"/>
              </a:rPr>
              <a:t>The </a:t>
            </a:r>
            <a:r>
              <a:rPr lang="en-US" altLang="zh-TW" sz="3200" b="1" dirty="0">
                <a:solidFill>
                  <a:srgbClr val="0000FF"/>
                </a:solidFill>
                <a:latin typeface="Times New Roman" panose="02020603050405020304" pitchFamily="18" charset="0"/>
                <a:cs typeface="Times New Roman" panose="02020603050405020304" pitchFamily="18" charset="0"/>
              </a:rPr>
              <a:t>Nitrogen and Sulfur Cycles</a:t>
            </a:r>
            <a:r>
              <a:rPr lang="en-GB" sz="3200" dirty="0">
                <a:solidFill>
                  <a:srgbClr val="0000FF"/>
                </a:solidFill>
                <a:latin typeface="Times New Roman" panose="02020603050405020304" pitchFamily="18" charset="0"/>
                <a:cs typeface="Times New Roman" panose="02020603050405020304" pitchFamily="18" charset="0"/>
              </a:rPr>
              <a:t>– </a:t>
            </a:r>
          </a:p>
          <a:p>
            <a:r>
              <a:rPr lang="en-GB" sz="3200" dirty="0">
                <a:solidFill>
                  <a:srgbClr val="0000FF"/>
                </a:solidFill>
                <a:latin typeface="Times New Roman" panose="02020603050405020304" pitchFamily="18" charset="0"/>
                <a:cs typeface="Times New Roman" panose="02020603050405020304" pitchFamily="18" charset="0"/>
              </a:rPr>
              <a:t>The nitrogen cycle </a:t>
            </a:r>
            <a:br>
              <a:rPr lang="en-GB" sz="3200" dirty="0">
                <a:solidFill>
                  <a:srgbClr val="0000FF"/>
                </a:solidFill>
                <a:latin typeface="Times New Roman" panose="02020603050405020304" pitchFamily="18" charset="0"/>
                <a:cs typeface="Times New Roman" panose="02020603050405020304" pitchFamily="18" charset="0"/>
              </a:rPr>
            </a:br>
            <a:endParaRPr lang="en-GB"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6823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7A369D-E4DB-465E-B76B-ECBB671274ED}"/>
              </a:ext>
            </a:extLst>
          </p:cNvPr>
          <p:cNvSpPr>
            <a:spLocks noGrp="1"/>
          </p:cNvSpPr>
          <p:nvPr>
            <p:ph idx="1"/>
          </p:nvPr>
        </p:nvSpPr>
        <p:spPr>
          <a:xfrm>
            <a:off x="1484310" y="383458"/>
            <a:ext cx="10370233" cy="6184490"/>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In addition to the atmospheric molecular nitrogen as a precursor of nitrogen air pollutants of combustion, </a:t>
            </a:r>
            <a:r>
              <a:rPr lang="en-GB" b="1" dirty="0">
                <a:solidFill>
                  <a:srgbClr val="0000FF"/>
                </a:solidFill>
                <a:latin typeface="Times New Roman" panose="02020603050405020304" pitchFamily="18" charset="0"/>
                <a:cs typeface="Times New Roman" panose="02020603050405020304" pitchFamily="18" charset="0"/>
              </a:rPr>
              <a:t>fossil fuels </a:t>
            </a:r>
            <a:r>
              <a:rPr lang="en-GB" dirty="0">
                <a:latin typeface="Times New Roman" panose="02020603050405020304" pitchFamily="18" charset="0"/>
                <a:cs typeface="Times New Roman" panose="02020603050405020304" pitchFamily="18" charset="0"/>
              </a:rPr>
              <a:t>themselves contain varying concentrations of N.</a:t>
            </a:r>
          </a:p>
          <a:p>
            <a:pPr algn="just"/>
            <a:r>
              <a:rPr lang="en-GB" dirty="0">
                <a:latin typeface="Times New Roman" panose="02020603050405020304" pitchFamily="18" charset="0"/>
                <a:cs typeface="Times New Roman" panose="02020603050405020304" pitchFamily="18" charset="0"/>
              </a:rPr>
              <a:t>Unlike the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compounds, which mainly exit </a:t>
            </a:r>
            <a:r>
              <a:rPr lang="en-GB" b="1" dirty="0">
                <a:solidFill>
                  <a:schemeClr val="accent4">
                    <a:lumMod val="75000"/>
                  </a:schemeClr>
                </a:solidFill>
                <a:latin typeface="Times New Roman" panose="02020603050405020304" pitchFamily="18" charset="0"/>
                <a:cs typeface="Times New Roman" panose="02020603050405020304" pitchFamily="18" charset="0"/>
              </a:rPr>
              <a:t>stationary source stacks </a:t>
            </a:r>
            <a:r>
              <a:rPr lang="en-GB" dirty="0">
                <a:latin typeface="Times New Roman" panose="02020603050405020304" pitchFamily="18" charset="0"/>
                <a:cs typeface="Times New Roman" panose="02020603050405020304" pitchFamily="18" charset="0"/>
              </a:rPr>
              <a:t>as </a:t>
            </a:r>
            <a:r>
              <a:rPr lang="en-GB" b="1" dirty="0">
                <a:solidFill>
                  <a:srgbClr val="00B050"/>
                </a:solidFill>
                <a:latin typeface="Times New Roman" panose="02020603050405020304" pitchFamily="18" charset="0"/>
                <a:cs typeface="Times New Roman" panose="02020603050405020304" pitchFamily="18" charset="0"/>
              </a:rPr>
              <a:t>vapor phase compounds </a:t>
            </a:r>
            <a:r>
              <a:rPr lang="en-GB" dirty="0">
                <a:latin typeface="Times New Roman" panose="02020603050405020304" pitchFamily="18" charset="0"/>
                <a:cs typeface="Times New Roman" panose="02020603050405020304" pitchFamily="18" charset="0"/>
              </a:rPr>
              <a:t>(e.g. </a:t>
            </a:r>
            <a:r>
              <a:rPr lang="en-GB" dirty="0">
                <a:solidFill>
                  <a:srgbClr val="FF0000"/>
                </a:solidFill>
                <a:latin typeface="Times New Roman" panose="02020603050405020304" pitchFamily="18" charset="0"/>
                <a:cs typeface="Times New Roman" panose="02020603050405020304" pitchFamily="18" charset="0"/>
              </a:rPr>
              <a:t>SO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and </a:t>
            </a:r>
            <a:r>
              <a:rPr lang="en-GB" dirty="0">
                <a:solidFill>
                  <a:srgbClr val="FF0000"/>
                </a:solidFill>
                <a:latin typeface="Times New Roman" panose="02020603050405020304" pitchFamily="18" charset="0"/>
                <a:cs typeface="Times New Roman" panose="02020603050405020304" pitchFamily="18" charset="0"/>
              </a:rPr>
              <a:t>other oxides of </a:t>
            </a:r>
            <a:r>
              <a:rPr lang="en-GB" dirty="0" err="1">
                <a:solidFill>
                  <a:srgbClr val="FF0000"/>
                </a:solidFill>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a significant fraction of the </a:t>
            </a:r>
            <a:r>
              <a:rPr lang="en-GB" b="1" dirty="0">
                <a:latin typeface="Times New Roman" panose="02020603050405020304" pitchFamily="18" charset="0"/>
                <a:cs typeface="Times New Roman" panose="02020603050405020304" pitchFamily="18" charset="0"/>
              </a:rPr>
              <a:t>fuel nitrogen </a:t>
            </a:r>
            <a:r>
              <a:rPr lang="en-GB" dirty="0">
                <a:latin typeface="Times New Roman" panose="02020603050405020304" pitchFamily="18" charset="0"/>
                <a:cs typeface="Times New Roman" panose="02020603050405020304" pitchFamily="18" charset="0"/>
              </a:rPr>
              <a:t>burned in power plants and other stationary sources </a:t>
            </a:r>
            <a:r>
              <a:rPr lang="en-GB" dirty="0">
                <a:solidFill>
                  <a:schemeClr val="accent4">
                    <a:lumMod val="75000"/>
                  </a:schemeClr>
                </a:solidFill>
                <a:latin typeface="Times New Roman" panose="02020603050405020304" pitchFamily="18" charset="0"/>
                <a:cs typeface="Times New Roman" panose="02020603050405020304" pitchFamily="18" charset="0"/>
              </a:rPr>
              <a:t>remains in the bottom ash </a:t>
            </a:r>
            <a:r>
              <a:rPr lang="en-GB" dirty="0">
                <a:latin typeface="Times New Roman" panose="02020603050405020304" pitchFamily="18" charset="0"/>
                <a:cs typeface="Times New Roman" panose="02020603050405020304" pitchFamily="18" charset="0"/>
              </a:rPr>
              <a:t>or </a:t>
            </a:r>
            <a:r>
              <a:rPr lang="en-GB" dirty="0">
                <a:solidFill>
                  <a:schemeClr val="accent4">
                    <a:lumMod val="75000"/>
                  </a:schemeClr>
                </a:solidFill>
                <a:latin typeface="Times New Roman" panose="02020603050405020304" pitchFamily="18" charset="0"/>
                <a:cs typeface="Times New Roman" panose="02020603050405020304" pitchFamily="18" charset="0"/>
              </a:rPr>
              <a:t>in unburned aerosols </a:t>
            </a:r>
            <a:r>
              <a:rPr lang="en-GB" dirty="0">
                <a:latin typeface="Times New Roman" panose="02020603050405020304" pitchFamily="18" charset="0"/>
                <a:cs typeface="Times New Roman" panose="02020603050405020304" pitchFamily="18" charset="0"/>
              </a:rPr>
              <a:t>in the gases leaving the combustion chamber, i.e. the </a:t>
            </a:r>
            <a:r>
              <a:rPr lang="en-GB" b="1" dirty="0">
                <a:solidFill>
                  <a:schemeClr val="accent4">
                    <a:lumMod val="75000"/>
                  </a:schemeClr>
                </a:solidFill>
                <a:latin typeface="Times New Roman" panose="02020603050405020304" pitchFamily="18" charset="0"/>
                <a:cs typeface="Times New Roman" panose="02020603050405020304" pitchFamily="18" charset="0"/>
              </a:rPr>
              <a:t>fly ash</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Nitrogen oxides can also be released from </a:t>
            </a:r>
            <a:r>
              <a:rPr lang="en-GB" dirty="0">
                <a:solidFill>
                  <a:srgbClr val="0000FF"/>
                </a:solidFill>
                <a:latin typeface="Times New Roman" panose="02020603050405020304" pitchFamily="18" charset="0"/>
                <a:cs typeface="Times New Roman" panose="02020603050405020304" pitchFamily="18" charset="0"/>
              </a:rPr>
              <a:t>nitric acid plants </a:t>
            </a:r>
            <a:r>
              <a:rPr lang="en-GB" dirty="0">
                <a:latin typeface="Times New Roman" panose="02020603050405020304" pitchFamily="18" charset="0"/>
                <a:cs typeface="Times New Roman" panose="02020603050405020304" pitchFamily="18" charset="0"/>
              </a:rPr>
              <a:t>and other types of </a:t>
            </a:r>
            <a:r>
              <a:rPr lang="en-GB" dirty="0">
                <a:solidFill>
                  <a:srgbClr val="0000FF"/>
                </a:solidFill>
                <a:latin typeface="Times New Roman" panose="02020603050405020304" pitchFamily="18" charset="0"/>
                <a:cs typeface="Times New Roman" panose="02020603050405020304" pitchFamily="18" charset="0"/>
              </a:rPr>
              <a:t>industrial processes </a:t>
            </a:r>
            <a:r>
              <a:rPr lang="en-GB" dirty="0">
                <a:latin typeface="Times New Roman" panose="02020603050405020304" pitchFamily="18" charset="0"/>
                <a:cs typeface="Times New Roman" panose="02020603050405020304" pitchFamily="18" charset="0"/>
              </a:rPr>
              <a:t>involving the generation and/or use of </a:t>
            </a:r>
            <a:r>
              <a:rPr lang="en-GB" b="1" dirty="0">
                <a:solidFill>
                  <a:srgbClr val="00B050"/>
                </a:solidFill>
                <a:latin typeface="Times New Roman" panose="02020603050405020304" pitchFamily="18" charset="0"/>
                <a:cs typeface="Times New Roman" panose="02020603050405020304" pitchFamily="18" charset="0"/>
              </a:rPr>
              <a:t>nitric acid (HNO</a:t>
            </a:r>
            <a:r>
              <a:rPr lang="en-GB" b="1" baseline="-25000" dirty="0">
                <a:solidFill>
                  <a:srgbClr val="00B050"/>
                </a:solidFill>
                <a:latin typeface="Times New Roman" panose="02020603050405020304" pitchFamily="18" charset="0"/>
                <a:cs typeface="Times New Roman" panose="02020603050405020304" pitchFamily="18" charset="0"/>
              </a:rPr>
              <a:t>3</a:t>
            </a:r>
            <a:r>
              <a:rPr lang="en-GB" b="1" dirty="0">
                <a:solidFill>
                  <a:srgbClr val="00B050"/>
                </a:solidFill>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At temperatures far below combustion, such as those often present in the ambient atmosphere,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can form the molecule </a:t>
            </a:r>
            <a:r>
              <a:rPr lang="en-GB" dirty="0">
                <a:solidFill>
                  <a:srgbClr val="FF0000"/>
                </a:solidFill>
                <a:latin typeface="Times New Roman" panose="02020603050405020304" pitchFamily="18" charset="0"/>
                <a:cs typeface="Times New Roman" panose="02020603050405020304" pitchFamily="18" charset="0"/>
              </a:rPr>
              <a:t>NO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-O</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N</a:t>
            </a:r>
            <a:r>
              <a:rPr lang="en-GB" dirty="0">
                <a:latin typeface="Times New Roman" panose="02020603050405020304" pitchFamily="18" charset="0"/>
                <a:cs typeface="Times New Roman" panose="02020603050405020304" pitchFamily="18" charset="0"/>
              </a:rPr>
              <a:t> or simply </a:t>
            </a:r>
            <a:r>
              <a:rPr lang="en-GB" dirty="0">
                <a:solidFill>
                  <a:srgbClr val="FF0000"/>
                </a:solidFill>
                <a:latin typeface="Times New Roman" panose="02020603050405020304" pitchFamily="18" charset="0"/>
                <a:cs typeface="Times New Roman" panose="02020603050405020304" pitchFamily="18" charset="0"/>
              </a:rPr>
              <a:t>N</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O</a:t>
            </a:r>
            <a:r>
              <a:rPr lang="en-GB" baseline="-25000" dirty="0">
                <a:solidFill>
                  <a:srgbClr val="FF0000"/>
                </a:solidFill>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that consists of two identical simpler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molecules.</a:t>
            </a:r>
            <a:r>
              <a:rPr lang="zh-TW"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This molecular configuration is known as </a:t>
            </a:r>
            <a:r>
              <a:rPr lang="en-GB" b="1" dirty="0">
                <a:latin typeface="Times New Roman" panose="02020603050405020304" pitchFamily="18" charset="0"/>
                <a:cs typeface="Times New Roman" panose="02020603050405020304" pitchFamily="18" charset="0"/>
              </a:rPr>
              <a:t>a dimer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dimer </a:t>
            </a:r>
            <a:r>
              <a:rPr lang="en-GB" b="1" dirty="0">
                <a:solidFill>
                  <a:srgbClr val="FF0000"/>
                </a:solidFill>
                <a:latin typeface="Times New Roman" panose="02020603050405020304" pitchFamily="18" charset="0"/>
                <a:cs typeface="Times New Roman" panose="02020603050405020304" pitchFamily="18" charset="0"/>
              </a:rPr>
              <a:t>N</a:t>
            </a:r>
            <a:r>
              <a:rPr lang="en-GB" b="1" baseline="-25000" dirty="0">
                <a:solidFill>
                  <a:srgbClr val="FF0000"/>
                </a:solidFill>
                <a:latin typeface="Times New Roman" panose="02020603050405020304" pitchFamily="18" charset="0"/>
                <a:cs typeface="Times New Roman" panose="02020603050405020304" pitchFamily="18" charset="0"/>
              </a:rPr>
              <a:t>2</a:t>
            </a:r>
            <a:r>
              <a:rPr lang="en-GB" b="1" dirty="0">
                <a:solidFill>
                  <a:srgbClr val="FF0000"/>
                </a:solidFill>
                <a:latin typeface="Times New Roman" panose="02020603050405020304" pitchFamily="18" charset="0"/>
                <a:cs typeface="Times New Roman" panose="02020603050405020304" pitchFamily="18" charset="0"/>
              </a:rPr>
              <a:t>O</a:t>
            </a:r>
            <a:r>
              <a:rPr lang="en-GB" b="1" baseline="-25000" dirty="0">
                <a:solidFill>
                  <a:srgbClr val="FF0000"/>
                </a:solidFill>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is distinctly reddish brown and contributes to the brown</a:t>
            </a:r>
            <a:r>
              <a:rPr lang="zh-TW"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haze that </a:t>
            </a:r>
            <a:r>
              <a:rPr lang="en-GB" dirty="0">
                <a:solidFill>
                  <a:schemeClr val="accent4">
                    <a:lumMod val="75000"/>
                  </a:schemeClr>
                </a:solidFill>
                <a:latin typeface="Times New Roman" panose="02020603050405020304" pitchFamily="18" charset="0"/>
                <a:cs typeface="Times New Roman" panose="02020603050405020304" pitchFamily="18" charset="0"/>
              </a:rPr>
              <a:t>is often associated with photochemical smog incidents.</a:t>
            </a:r>
          </a:p>
        </p:txBody>
      </p:sp>
    </p:spTree>
    <p:extLst>
      <p:ext uri="{BB962C8B-B14F-4D97-AF65-F5344CB8AC3E}">
        <p14:creationId xmlns:p14="http://schemas.microsoft.com/office/powerpoint/2010/main" val="373991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AED10C-46EB-49EE-BFC0-AC5D734B91EE}"/>
              </a:ext>
            </a:extLst>
          </p:cNvPr>
          <p:cNvSpPr>
            <a:spLocks noGrp="1"/>
          </p:cNvSpPr>
          <p:nvPr>
            <p:ph idx="1"/>
          </p:nvPr>
        </p:nvSpPr>
        <p:spPr>
          <a:xfrm>
            <a:off x="1484310" y="294968"/>
            <a:ext cx="10018713" cy="5958348"/>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In addition to the health effects associated with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exposure, much of the concern for regulating emissions of nitrogen compounds is to </a:t>
            </a:r>
            <a:r>
              <a:rPr lang="en-GB" dirty="0">
                <a:solidFill>
                  <a:schemeClr val="accent3">
                    <a:lumMod val="75000"/>
                  </a:schemeClr>
                </a:solidFill>
                <a:latin typeface="Times New Roman" panose="02020603050405020304" pitchFamily="18" charset="0"/>
                <a:cs typeface="Times New Roman" panose="02020603050405020304" pitchFamily="18" charset="0"/>
              </a:rPr>
              <a:t>suppress the reactions in the atmosphere that generate the highly reactive molecule </a:t>
            </a:r>
            <a:r>
              <a:rPr lang="en-GB" b="1" dirty="0">
                <a:solidFill>
                  <a:srgbClr val="FF0000"/>
                </a:solidFill>
                <a:latin typeface="Times New Roman" panose="02020603050405020304" pitchFamily="18" charset="0"/>
                <a:cs typeface="Times New Roman" panose="02020603050405020304" pitchFamily="18" charset="0"/>
              </a:rPr>
              <a:t>ozone (O</a:t>
            </a:r>
            <a:r>
              <a:rPr lang="en-GB" b="1" baseline="-25000" dirty="0">
                <a:solidFill>
                  <a:srgbClr val="FF0000"/>
                </a:solidFill>
                <a:latin typeface="Times New Roman" panose="02020603050405020304" pitchFamily="18" charset="0"/>
                <a:cs typeface="Times New Roman" panose="02020603050405020304" pitchFamily="18" charset="0"/>
              </a:rPr>
              <a:t>3</a:t>
            </a:r>
            <a:r>
              <a:rPr lang="en-GB" b="1" dirty="0">
                <a:solidFill>
                  <a:srgbClr val="FF0000"/>
                </a:solidFill>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Nitrogen oxides play key roles in O</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formation. Ozone forms photochemically (i.e. the reaction is caused or accelerated by </a:t>
            </a:r>
            <a:r>
              <a:rPr lang="en-GB" b="1" dirty="0">
                <a:solidFill>
                  <a:srgbClr val="00B050"/>
                </a:solidFill>
                <a:latin typeface="Times New Roman" panose="02020603050405020304" pitchFamily="18" charset="0"/>
                <a:cs typeface="Times New Roman" panose="02020603050405020304" pitchFamily="18" charset="0"/>
              </a:rPr>
              <a:t>light energy</a:t>
            </a:r>
            <a:r>
              <a:rPr lang="en-GB" dirty="0">
                <a:latin typeface="Times New Roman" panose="02020603050405020304" pitchFamily="18" charset="0"/>
                <a:cs typeface="Times New Roman" panose="02020603050405020304" pitchFamily="18" charset="0"/>
              </a:rPr>
              <a:t>) in the lowest level of the atmosphere, known as the troposphere, where people and other biota live.</a:t>
            </a:r>
          </a:p>
          <a:p>
            <a:pPr algn="just"/>
            <a:r>
              <a:rPr lang="en-GB" b="1" dirty="0">
                <a:solidFill>
                  <a:srgbClr val="FF0000"/>
                </a:solidFill>
                <a:latin typeface="Times New Roman" panose="02020603050405020304" pitchFamily="18" charset="0"/>
                <a:cs typeface="Times New Roman" panose="02020603050405020304" pitchFamily="18" charset="0"/>
              </a:rPr>
              <a:t>Nitrogen dioxide </a:t>
            </a:r>
            <a:r>
              <a:rPr lang="en-GB" dirty="0">
                <a:latin typeface="Times New Roman" panose="02020603050405020304" pitchFamily="18" charset="0"/>
                <a:cs typeface="Times New Roman" panose="02020603050405020304" pitchFamily="18" charset="0"/>
              </a:rPr>
              <a:t>is the principal gas responsible for </a:t>
            </a:r>
            <a:r>
              <a:rPr lang="en-GB" dirty="0">
                <a:solidFill>
                  <a:srgbClr val="00B050"/>
                </a:solidFill>
                <a:latin typeface="Times New Roman" panose="02020603050405020304" pitchFamily="18" charset="0"/>
                <a:cs typeface="Times New Roman" panose="02020603050405020304" pitchFamily="18" charset="0"/>
              </a:rPr>
              <a:t>absorbing sunlight</a:t>
            </a:r>
            <a:r>
              <a:rPr lang="en-GB" dirty="0">
                <a:latin typeface="Times New Roman" panose="02020603050405020304" pitchFamily="18" charset="0"/>
                <a:cs typeface="Times New Roman" panose="02020603050405020304" pitchFamily="18" charset="0"/>
              </a:rPr>
              <a:t> needed for these photochemical reactions.</a:t>
            </a:r>
          </a:p>
          <a:p>
            <a:pPr algn="just"/>
            <a:r>
              <a:rPr lang="en-GB" dirty="0">
                <a:latin typeface="Times New Roman" panose="02020603050405020304" pitchFamily="18" charset="0"/>
                <a:cs typeface="Times New Roman" panose="02020603050405020304" pitchFamily="18" charset="0"/>
              </a:rPr>
              <a:t>In the presence of sunlight, the NO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that forms from the NO incrementally stimulates the photochemical smog-forming reactions because </a:t>
            </a:r>
            <a:r>
              <a:rPr lang="en-GB" dirty="0">
                <a:solidFill>
                  <a:schemeClr val="accent4">
                    <a:lumMod val="75000"/>
                  </a:schemeClr>
                </a:solidFill>
                <a:latin typeface="Times New Roman" panose="02020603050405020304" pitchFamily="18" charset="0"/>
                <a:cs typeface="Times New Roman" panose="02020603050405020304" pitchFamily="18" charset="0"/>
              </a:rPr>
              <a:t>nitrogen dioxide is very efficient at absorbing sunlight in the ultraviolet portion of its spectrum.</a:t>
            </a:r>
          </a:p>
          <a:p>
            <a:pPr algn="just"/>
            <a:r>
              <a:rPr lang="en-GB" dirty="0">
                <a:solidFill>
                  <a:srgbClr val="0000FF"/>
                </a:solidFill>
                <a:latin typeface="Times New Roman" panose="02020603050405020304" pitchFamily="18" charset="0"/>
                <a:cs typeface="Times New Roman" panose="02020603050405020304" pitchFamily="18" charset="0"/>
              </a:rPr>
              <a:t>This is why </a:t>
            </a:r>
            <a:r>
              <a:rPr lang="en-GB" dirty="0">
                <a:solidFill>
                  <a:srgbClr val="FF0000"/>
                </a:solidFill>
                <a:latin typeface="Times New Roman" panose="02020603050405020304" pitchFamily="18" charset="0"/>
                <a:cs typeface="Times New Roman" panose="02020603050405020304" pitchFamily="18" charset="0"/>
              </a:rPr>
              <a:t>ozone episodes are more common in the summer </a:t>
            </a:r>
            <a:r>
              <a:rPr lang="en-GB" dirty="0">
                <a:solidFill>
                  <a:srgbClr val="0000FF"/>
                </a:solidFill>
                <a:latin typeface="Times New Roman" panose="02020603050405020304" pitchFamily="18" charset="0"/>
                <a:cs typeface="Times New Roman" panose="02020603050405020304" pitchFamily="18" charset="0"/>
              </a:rPr>
              <a:t>and </a:t>
            </a:r>
            <a:r>
              <a:rPr lang="en-GB" dirty="0">
                <a:solidFill>
                  <a:srgbClr val="FF0000"/>
                </a:solidFill>
                <a:latin typeface="Times New Roman" panose="02020603050405020304" pitchFamily="18" charset="0"/>
                <a:cs typeface="Times New Roman" panose="02020603050405020304" pitchFamily="18" charset="0"/>
              </a:rPr>
              <a:t>in areas with ample sunlight</a:t>
            </a:r>
            <a:r>
              <a:rPr lang="en-GB" dirty="0">
                <a:solidFill>
                  <a:srgbClr val="0000FF"/>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670313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9A1EF00-E7BF-491F-ABAF-AEA18E315EF3}"/>
              </a:ext>
            </a:extLst>
          </p:cNvPr>
          <p:cNvSpPr>
            <a:spLocks noGrp="1"/>
          </p:cNvSpPr>
          <p:nvPr>
            <p:ph idx="1"/>
          </p:nvPr>
        </p:nvSpPr>
        <p:spPr>
          <a:xfrm>
            <a:off x="1484310" y="481781"/>
            <a:ext cx="10018713" cy="5968180"/>
          </a:xfrm>
        </p:spPr>
        <p:txBody>
          <a:bodyPr>
            <a:normAutofit fontScale="92500"/>
          </a:bodyPr>
          <a:lstStyle/>
          <a:p>
            <a:pPr algn="just"/>
            <a:r>
              <a:rPr lang="en-GB" dirty="0">
                <a:latin typeface="Times New Roman" panose="02020603050405020304" pitchFamily="18" charset="0"/>
                <a:cs typeface="Times New Roman" panose="02020603050405020304" pitchFamily="18" charset="0"/>
              </a:rPr>
              <a:t>Other chemical ingredients, i.e. ozone precursors, in O</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formation include </a:t>
            </a:r>
            <a:r>
              <a:rPr lang="en-GB" b="1" dirty="0">
                <a:solidFill>
                  <a:srgbClr val="00B050"/>
                </a:solidFill>
                <a:latin typeface="Times New Roman" panose="02020603050405020304" pitchFamily="18" charset="0"/>
                <a:cs typeface="Times New Roman" panose="02020603050405020304" pitchFamily="18" charset="0"/>
              </a:rPr>
              <a:t>volatile organic compounds</a:t>
            </a:r>
            <a:r>
              <a:rPr lang="en-GB" dirty="0">
                <a:latin typeface="Times New Roman" panose="02020603050405020304" pitchFamily="18" charset="0"/>
                <a:cs typeface="Times New Roman" panose="02020603050405020304" pitchFamily="18" charset="0"/>
              </a:rPr>
              <a:t>, and </a:t>
            </a:r>
            <a:r>
              <a:rPr lang="en-GB" b="1" dirty="0">
                <a:solidFill>
                  <a:srgbClr val="00B050"/>
                </a:solidFill>
                <a:latin typeface="Times New Roman" panose="02020603050405020304" pitchFamily="18" charset="0"/>
                <a:cs typeface="Times New Roman" panose="02020603050405020304" pitchFamily="18" charset="0"/>
              </a:rPr>
              <a:t>carbon monoxide (CO). </a:t>
            </a:r>
            <a:r>
              <a:rPr lang="en-GB" dirty="0">
                <a:latin typeface="Times New Roman" panose="02020603050405020304" pitchFamily="18" charset="0"/>
                <a:cs typeface="Times New Roman" panose="02020603050405020304" pitchFamily="18" charset="0"/>
              </a:rPr>
              <a:t>Governments regulate the emissions of precursor compounds to diminish the rate at which O</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forms.</a:t>
            </a:r>
          </a:p>
          <a:p>
            <a:pPr algn="just"/>
            <a:r>
              <a:rPr lang="en-GB" b="1" dirty="0">
                <a:latin typeface="Times New Roman" panose="02020603050405020304" pitchFamily="18" charset="0"/>
                <a:cs typeface="Times New Roman" panose="02020603050405020304" pitchFamily="18" charset="0"/>
              </a:rPr>
              <a:t>Cyanide (CN) </a:t>
            </a:r>
            <a:r>
              <a:rPr lang="en-GB" dirty="0">
                <a:latin typeface="Times New Roman" panose="02020603050405020304" pitchFamily="18" charset="0"/>
                <a:cs typeface="Times New Roman" panose="02020603050405020304" pitchFamily="18" charset="0"/>
              </a:rPr>
              <a:t>is another N anion that is important to air pollution.</a:t>
            </a:r>
          </a:p>
          <a:p>
            <a:pPr algn="just"/>
            <a:r>
              <a:rPr lang="en-GB" dirty="0">
                <a:latin typeface="Times New Roman" panose="02020603050405020304" pitchFamily="18" charset="0"/>
                <a:cs typeface="Times New Roman" panose="02020603050405020304" pitchFamily="18" charset="0"/>
              </a:rPr>
              <a:t>Cyanide in the bloodstream impairs </a:t>
            </a:r>
            <a:r>
              <a:rPr lang="en-GB" b="1" dirty="0">
                <a:solidFill>
                  <a:schemeClr val="tx2"/>
                </a:solidFill>
                <a:latin typeface="Times New Roman" panose="02020603050405020304" pitchFamily="18" charset="0"/>
                <a:cs typeface="Times New Roman" panose="02020603050405020304" pitchFamily="18" charset="0"/>
              </a:rPr>
              <a:t>oxidative phosphorylation</a:t>
            </a:r>
            <a:r>
              <a:rPr lang="en-GB" dirty="0">
                <a:latin typeface="Times New Roman" panose="02020603050405020304" pitchFamily="18" charset="0"/>
                <a:cs typeface="Times New Roman" panose="02020603050405020304" pitchFamily="18" charset="0"/>
              </a:rPr>
              <a:t>, a process by which oxygen is taken up </a:t>
            </a:r>
            <a:r>
              <a:rPr lang="en-GB" dirty="0">
                <a:solidFill>
                  <a:schemeClr val="accent4">
                    <a:lumMod val="75000"/>
                  </a:schemeClr>
                </a:solidFill>
                <a:latin typeface="Times New Roman" panose="02020603050405020304" pitchFamily="18" charset="0"/>
                <a:cs typeface="Times New Roman" panose="02020603050405020304" pitchFamily="18" charset="0"/>
              </a:rPr>
              <a:t>for the production of essential cellular energy </a:t>
            </a:r>
            <a:r>
              <a:rPr lang="en-GB" dirty="0">
                <a:latin typeface="Times New Roman" panose="02020603050405020304" pitchFamily="18" charset="0"/>
                <a:cs typeface="Times New Roman" panose="02020603050405020304" pitchFamily="18" charset="0"/>
              </a:rPr>
              <a:t>in the form of </a:t>
            </a:r>
            <a:r>
              <a:rPr lang="en-GB" b="1" dirty="0">
                <a:solidFill>
                  <a:srgbClr val="00B050"/>
                </a:solidFill>
                <a:latin typeface="Times New Roman" panose="02020603050405020304" pitchFamily="18" charset="0"/>
                <a:cs typeface="Times New Roman" panose="02020603050405020304" pitchFamily="18" charset="0"/>
              </a:rPr>
              <a:t>adenosine triphosphate (ATP).</a:t>
            </a:r>
          </a:p>
          <a:p>
            <a:pPr algn="just"/>
            <a:r>
              <a:rPr lang="en-GB" dirty="0">
                <a:latin typeface="Times New Roman" panose="02020603050405020304" pitchFamily="18" charset="0"/>
                <a:cs typeface="Times New Roman" panose="02020603050405020304" pitchFamily="18" charset="0"/>
              </a:rPr>
              <a:t>This process transfers electrons from </a:t>
            </a:r>
            <a:r>
              <a:rPr lang="en-GB" b="1" dirty="0">
                <a:latin typeface="Times New Roman" panose="02020603050405020304" pitchFamily="18" charset="0"/>
                <a:cs typeface="Times New Roman" panose="02020603050405020304" pitchFamily="18" charset="0"/>
              </a:rPr>
              <a:t>nicotinamide adenine dinucleotide </a:t>
            </a:r>
            <a:r>
              <a:rPr lang="en-GB" dirty="0">
                <a:latin typeface="Times New Roman" panose="02020603050405020304" pitchFamily="18" charset="0"/>
                <a:cs typeface="Times New Roman" panose="02020603050405020304" pitchFamily="18" charset="0"/>
              </a:rPr>
              <a:t>to form water from H</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and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through a series of reactions </a:t>
            </a:r>
            <a:r>
              <a:rPr lang="en-GB" dirty="0" err="1">
                <a:latin typeface="Times New Roman" panose="02020603050405020304" pitchFamily="18" charset="0"/>
                <a:cs typeface="Times New Roman" panose="02020603050405020304" pitchFamily="18" charset="0"/>
              </a:rPr>
              <a:t>catalyzed</a:t>
            </a:r>
            <a:r>
              <a:rPr lang="en-GB" dirty="0">
                <a:latin typeface="Times New Roman" panose="02020603050405020304" pitchFamily="18" charset="0"/>
                <a:cs typeface="Times New Roman" panose="02020603050405020304" pitchFamily="18" charset="0"/>
              </a:rPr>
              <a:t> by </a:t>
            </a:r>
            <a:r>
              <a:rPr lang="en-GB" b="1" dirty="0">
                <a:solidFill>
                  <a:srgbClr val="00B050"/>
                </a:solidFill>
                <a:latin typeface="Times New Roman" panose="02020603050405020304" pitchFamily="18" charset="0"/>
                <a:cs typeface="Times New Roman" panose="02020603050405020304" pitchFamily="18" charset="0"/>
              </a:rPr>
              <a:t>enzymes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With less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available to react with the cytochrome C and hence complete the electron transport process, ATP production is diminished.</a:t>
            </a:r>
          </a:p>
          <a:p>
            <a:pPr algn="just"/>
            <a:r>
              <a:rPr lang="en-GB" dirty="0">
                <a:latin typeface="Times New Roman" panose="02020603050405020304" pitchFamily="18" charset="0"/>
                <a:cs typeface="Times New Roman" panose="02020603050405020304" pitchFamily="18" charset="0"/>
              </a:rPr>
              <a:t>The </a:t>
            </a:r>
            <a:r>
              <a:rPr lang="en-GB" dirty="0">
                <a:solidFill>
                  <a:schemeClr val="accent4">
                    <a:lumMod val="75000"/>
                  </a:schemeClr>
                </a:solidFill>
                <a:latin typeface="Times New Roman" panose="02020603050405020304" pitchFamily="18" charset="0"/>
                <a:cs typeface="Times New Roman" panose="02020603050405020304" pitchFamily="18" charset="0"/>
              </a:rPr>
              <a:t>high binding affinity of CN </a:t>
            </a:r>
            <a:r>
              <a:rPr lang="en-GB" dirty="0">
                <a:latin typeface="Times New Roman" panose="02020603050405020304" pitchFamily="18" charset="0"/>
                <a:cs typeface="Times New Roman" panose="02020603050405020304" pitchFamily="18" charset="0"/>
              </a:rPr>
              <a:t>to the </a:t>
            </a:r>
            <a:r>
              <a:rPr lang="en-GB" b="1" dirty="0">
                <a:solidFill>
                  <a:srgbClr val="00B050"/>
                </a:solidFill>
                <a:latin typeface="Times New Roman" panose="02020603050405020304" pitchFamily="18" charset="0"/>
                <a:cs typeface="Times New Roman" panose="02020603050405020304" pitchFamily="18" charset="0"/>
              </a:rPr>
              <a:t>ferric ion </a:t>
            </a:r>
            <a:r>
              <a:rPr lang="en-GB" dirty="0">
                <a:latin typeface="Times New Roman" panose="02020603050405020304" pitchFamily="18" charset="0"/>
                <a:cs typeface="Times New Roman" panose="02020603050405020304" pitchFamily="18" charset="0"/>
              </a:rPr>
              <a:t>in </a:t>
            </a:r>
            <a:r>
              <a:rPr lang="en-GB" dirty="0" err="1">
                <a:latin typeface="Times New Roman" panose="02020603050405020304" pitchFamily="18" charset="0"/>
                <a:cs typeface="Times New Roman" panose="02020603050405020304" pitchFamily="18" charset="0"/>
              </a:rPr>
              <a:t>hemoglobin</a:t>
            </a:r>
            <a:r>
              <a:rPr lang="en-GB" dirty="0">
                <a:latin typeface="Times New Roman" panose="02020603050405020304" pitchFamily="18" charset="0"/>
                <a:cs typeface="Times New Roman" panose="02020603050405020304" pitchFamily="18" charset="0"/>
              </a:rPr>
              <a:t> is responsible for the </a:t>
            </a:r>
            <a:r>
              <a:rPr lang="en-GB" dirty="0">
                <a:solidFill>
                  <a:schemeClr val="accent4">
                    <a:lumMod val="75000"/>
                  </a:schemeClr>
                </a:solidFill>
                <a:latin typeface="Times New Roman" panose="02020603050405020304" pitchFamily="18" charset="0"/>
                <a:cs typeface="Times New Roman" panose="02020603050405020304" pitchFamily="18" charset="0"/>
              </a:rPr>
              <a:t>decrease in O</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 carried in the blood</a:t>
            </a:r>
            <a:r>
              <a:rPr lang="en-GB" dirty="0">
                <a:latin typeface="Times New Roman" panose="02020603050405020304" pitchFamily="18" charset="0"/>
                <a:cs typeface="Times New Roman" panose="02020603050405020304" pitchFamily="18" charset="0"/>
              </a:rPr>
              <a:t>. Thus, CN binds preferentially to </a:t>
            </a:r>
            <a:r>
              <a:rPr lang="en-GB" dirty="0" err="1">
                <a:latin typeface="Times New Roman" panose="02020603050405020304" pitchFamily="18" charset="0"/>
                <a:cs typeface="Times New Roman" panose="02020603050405020304" pitchFamily="18" charset="0"/>
              </a:rPr>
              <a:t>hemoglobin</a:t>
            </a:r>
            <a:r>
              <a:rPr lang="en-GB" dirty="0">
                <a:latin typeface="Times New Roman" panose="02020603050405020304" pitchFamily="18" charset="0"/>
                <a:cs typeface="Times New Roman" panose="02020603050405020304" pitchFamily="18" charset="0"/>
              </a:rPr>
              <a:t> and prohibits oxygen binding</a:t>
            </a:r>
          </a:p>
        </p:txBody>
      </p:sp>
    </p:spTree>
    <p:extLst>
      <p:ext uri="{BB962C8B-B14F-4D97-AF65-F5344CB8AC3E}">
        <p14:creationId xmlns:p14="http://schemas.microsoft.com/office/powerpoint/2010/main" val="2934030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3BAA811D-F887-4C8E-B437-AAB1E2C8DE52}"/>
              </a:ext>
            </a:extLst>
          </p:cNvPr>
          <p:cNvSpPr txBox="1">
            <a:spLocks/>
          </p:cNvSpPr>
          <p:nvPr/>
        </p:nvSpPr>
        <p:spPr>
          <a:xfrm>
            <a:off x="556532" y="643467"/>
            <a:ext cx="11210925" cy="744836"/>
          </a:xfr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TW" sz="3200" dirty="0">
                <a:solidFill>
                  <a:schemeClr val="bg1"/>
                </a:solidFill>
              </a:rPr>
              <a:t>Ozone Homogeneous</a:t>
            </a:r>
            <a:endParaRPr lang="en-US" altLang="zh-TW" sz="3200" baseline="-25000" dirty="0">
              <a:solidFill>
                <a:schemeClr val="bg1"/>
              </a:solidFill>
            </a:endParaRPr>
          </a:p>
        </p:txBody>
      </p:sp>
      <p:pic>
        <p:nvPicPr>
          <p:cNvPr id="6" name="圖片 5">
            <a:extLst>
              <a:ext uri="{FF2B5EF4-FFF2-40B4-BE49-F238E27FC236}">
                <a16:creationId xmlns:a16="http://schemas.microsoft.com/office/drawing/2014/main" id="{631B09AC-4557-472E-925D-AFE11C3C0CE8}"/>
              </a:ext>
            </a:extLst>
          </p:cNvPr>
          <p:cNvPicPr>
            <a:picLocks noChangeAspect="1"/>
          </p:cNvPicPr>
          <p:nvPr/>
        </p:nvPicPr>
        <p:blipFill>
          <a:blip r:embed="rId3"/>
          <a:stretch>
            <a:fillRect/>
          </a:stretch>
        </p:blipFill>
        <p:spPr>
          <a:xfrm>
            <a:off x="1831034" y="0"/>
            <a:ext cx="9365310" cy="6858000"/>
          </a:xfrm>
          <a:prstGeom prst="rect">
            <a:avLst/>
          </a:prstGeom>
        </p:spPr>
      </p:pic>
    </p:spTree>
    <p:extLst>
      <p:ext uri="{BB962C8B-B14F-4D97-AF65-F5344CB8AC3E}">
        <p14:creationId xmlns:p14="http://schemas.microsoft.com/office/powerpoint/2010/main" val="2448950438"/>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1C6476-4028-455D-8526-6FF08081D3C9}"/>
              </a:ext>
            </a:extLst>
          </p:cNvPr>
          <p:cNvSpPr>
            <a:spLocks noGrp="1"/>
          </p:cNvSpPr>
          <p:nvPr>
            <p:ph idx="1"/>
          </p:nvPr>
        </p:nvSpPr>
        <p:spPr>
          <a:xfrm>
            <a:off x="1484310" y="353961"/>
            <a:ext cx="10018713" cy="5732207"/>
          </a:xfrm>
        </p:spPr>
        <p:txBody>
          <a:bodyPr/>
          <a:lstStyle/>
          <a:p>
            <a:pPr algn="just"/>
            <a:r>
              <a:rPr lang="en-GB" dirty="0">
                <a:latin typeface="Times New Roman" panose="02020603050405020304" pitchFamily="18" charset="0"/>
                <a:cs typeface="Times New Roman" panose="02020603050405020304" pitchFamily="18" charset="0"/>
              </a:rPr>
              <a:t>Methemoglobinemia is a particularly troublesome outcome resulting from endogenous production of the CN anion, such as from the exposure of infants to nitrates in drinking water. </a:t>
            </a:r>
          </a:p>
          <a:p>
            <a:pPr algn="just"/>
            <a:r>
              <a:rPr lang="en-GB" dirty="0">
                <a:latin typeface="Times New Roman" panose="02020603050405020304" pitchFamily="18" charset="0"/>
                <a:cs typeface="Times New Roman" panose="02020603050405020304" pitchFamily="18" charset="0"/>
              </a:rPr>
              <a:t>Ingesting high concentrations of </a:t>
            </a:r>
            <a:r>
              <a:rPr lang="en-GB" b="1" dirty="0">
                <a:latin typeface="Times New Roman" panose="02020603050405020304" pitchFamily="18" charset="0"/>
                <a:cs typeface="Times New Roman" panose="02020603050405020304" pitchFamily="18" charset="0"/>
              </a:rPr>
              <a:t>nitrates</a:t>
            </a:r>
            <a:r>
              <a:rPr lang="en-GB" dirty="0">
                <a:latin typeface="Times New Roman" panose="02020603050405020304" pitchFamily="18" charset="0"/>
                <a:cs typeface="Times New Roman" panose="02020603050405020304" pitchFamily="18" charset="0"/>
              </a:rPr>
              <a:t> can cause serious short-term illness and even death in infants of 6 months or younger.</a:t>
            </a:r>
          </a:p>
          <a:p>
            <a:pPr algn="just"/>
            <a:r>
              <a:rPr lang="en-GB" dirty="0">
                <a:latin typeface="Times New Roman" panose="02020603050405020304" pitchFamily="18" charset="0"/>
                <a:cs typeface="Times New Roman" panose="02020603050405020304" pitchFamily="18" charset="0"/>
              </a:rPr>
              <a:t>The serious illness in infants is due to the conversion of microbial NO</a:t>
            </a:r>
            <a:r>
              <a:rPr lang="en-GB" baseline="-25000" dirty="0">
                <a:latin typeface="Times New Roman" panose="02020603050405020304" pitchFamily="18" charset="0"/>
                <a:cs typeface="Times New Roman" panose="02020603050405020304" pitchFamily="18" charset="0"/>
              </a:rPr>
              <a:t>3</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to NO</a:t>
            </a:r>
            <a:r>
              <a:rPr lang="en-GB" baseline="-25000" dirty="0">
                <a:latin typeface="Times New Roman" panose="02020603050405020304" pitchFamily="18" charset="0"/>
                <a:cs typeface="Times New Roman" panose="02020603050405020304" pitchFamily="18" charset="0"/>
              </a:rPr>
              <a:t>2</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in the gastrointestinal tract.</a:t>
            </a:r>
          </a:p>
          <a:p>
            <a:pPr algn="just"/>
            <a:r>
              <a:rPr lang="en-GB" dirty="0">
                <a:solidFill>
                  <a:schemeClr val="accent4">
                    <a:lumMod val="75000"/>
                  </a:schemeClr>
                </a:solidFill>
                <a:latin typeface="Times New Roman" panose="02020603050405020304" pitchFamily="18" charset="0"/>
                <a:cs typeface="Times New Roman" panose="02020603050405020304" pitchFamily="18" charset="0"/>
              </a:rPr>
              <a:t>NO</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3</a:t>
            </a:r>
            <a:r>
              <a:rPr lang="en-GB" baseline="30000" dirty="0">
                <a:solidFill>
                  <a:schemeClr val="accent4">
                    <a:lumMod val="75000"/>
                  </a:schemeClr>
                </a:solidFill>
                <a:latin typeface="Times New Roman" panose="02020603050405020304" pitchFamily="18" charset="0"/>
                <a:cs typeface="Times New Roman" panose="02020603050405020304" pitchFamily="18" charset="0"/>
              </a:rPr>
              <a:t>-</a:t>
            </a:r>
            <a:r>
              <a:rPr lang="en-GB" dirty="0">
                <a:solidFill>
                  <a:schemeClr val="accent4">
                    <a:lumMod val="75000"/>
                  </a:schemeClr>
                </a:solidFill>
                <a:latin typeface="Times New Roman" panose="02020603050405020304" pitchFamily="18" charset="0"/>
                <a:cs typeface="Times New Roman" panose="02020603050405020304" pitchFamily="18" charset="0"/>
              </a:rPr>
              <a:t> is more easily converted to </a:t>
            </a:r>
            <a:r>
              <a:rPr lang="en-GB" b="1" dirty="0">
                <a:solidFill>
                  <a:srgbClr val="FF0000"/>
                </a:solidFill>
                <a:latin typeface="Times New Roman" panose="02020603050405020304" pitchFamily="18" charset="0"/>
                <a:cs typeface="Times New Roman" panose="02020603050405020304" pitchFamily="18" charset="0"/>
              </a:rPr>
              <a:t>NO</a:t>
            </a:r>
            <a:r>
              <a:rPr lang="en-GB" b="1" baseline="-25000" dirty="0">
                <a:solidFill>
                  <a:srgbClr val="FF0000"/>
                </a:solidFill>
                <a:latin typeface="Times New Roman" panose="02020603050405020304" pitchFamily="18" charset="0"/>
                <a:cs typeface="Times New Roman" panose="02020603050405020304" pitchFamily="18" charset="0"/>
              </a:rPr>
              <a:t>2</a:t>
            </a:r>
            <a:r>
              <a:rPr lang="en-GB" b="1" baseline="30000" dirty="0">
                <a:solidFill>
                  <a:srgbClr val="FF0000"/>
                </a:solidFill>
                <a:latin typeface="Times New Roman" panose="02020603050405020304" pitchFamily="18" charset="0"/>
                <a:cs typeface="Times New Roman" panose="02020603050405020304" pitchFamily="18" charset="0"/>
              </a:rPr>
              <a:t>-</a:t>
            </a:r>
            <a:r>
              <a:rPr lang="en-GB" dirty="0">
                <a:solidFill>
                  <a:schemeClr val="accent4">
                    <a:lumMod val="75000"/>
                  </a:schemeClr>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than in adult </a:t>
            </a:r>
            <a:r>
              <a:rPr lang="en-GB" dirty="0" err="1">
                <a:latin typeface="Times New Roman" panose="02020603050405020304" pitchFamily="18" charset="0"/>
                <a:cs typeface="Times New Roman" panose="02020603050405020304" pitchFamily="18" charset="0"/>
              </a:rPr>
              <a:t>hemoglobin</a:t>
            </a:r>
            <a:r>
              <a:rPr lang="en-GB" dirty="0">
                <a:latin typeface="Times New Roman" panose="02020603050405020304" pitchFamily="18" charset="0"/>
                <a:cs typeface="Times New Roman" panose="02020603050405020304" pitchFamily="18" charset="0"/>
              </a:rPr>
              <a:t> and circulatory system, which are too immature in small children to return to normal </a:t>
            </a:r>
            <a:r>
              <a:rPr lang="en-GB" dirty="0" err="1">
                <a:latin typeface="Times New Roman" panose="02020603050405020304" pitchFamily="18" charset="0"/>
                <a:cs typeface="Times New Roman" panose="02020603050405020304" pitchFamily="18" charset="0"/>
              </a:rPr>
              <a:t>hemoglobin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As a result, the increased </a:t>
            </a:r>
            <a:r>
              <a:rPr lang="en-GB" dirty="0">
                <a:solidFill>
                  <a:srgbClr val="0000FF"/>
                </a:solidFill>
                <a:latin typeface="Times New Roman" panose="02020603050405020304" pitchFamily="18" charset="0"/>
                <a:cs typeface="Times New Roman" panose="02020603050405020304" pitchFamily="18" charset="0"/>
              </a:rPr>
              <a:t>NO</a:t>
            </a:r>
            <a:r>
              <a:rPr lang="en-GB" baseline="-25000" dirty="0">
                <a:solidFill>
                  <a:srgbClr val="0000FF"/>
                </a:solidFill>
                <a:latin typeface="Times New Roman" panose="02020603050405020304" pitchFamily="18" charset="0"/>
                <a:cs typeface="Times New Roman" panose="02020603050405020304" pitchFamily="18" charset="0"/>
              </a:rPr>
              <a:t>2</a:t>
            </a:r>
            <a:r>
              <a:rPr lang="en-GB" baseline="30000" dirty="0">
                <a:solidFill>
                  <a:srgbClr val="0000FF"/>
                </a:solidFill>
                <a:latin typeface="Times New Roman" panose="02020603050405020304" pitchFamily="18" charset="0"/>
                <a:cs typeface="Times New Roman" panose="02020603050405020304" pitchFamily="18" charset="0"/>
              </a:rPr>
              <a:t>-</a:t>
            </a:r>
            <a:r>
              <a:rPr lang="en-GB" dirty="0">
                <a:solidFill>
                  <a:srgbClr val="0000FF"/>
                </a:solidFill>
                <a:latin typeface="Times New Roman" panose="02020603050405020304" pitchFamily="18" charset="0"/>
                <a:cs typeface="Times New Roman" panose="02020603050405020304" pitchFamily="18" charset="0"/>
              </a:rPr>
              <a:t> concentrations interfere with the oxygen-carrying capacity of the blood.</a:t>
            </a:r>
          </a:p>
        </p:txBody>
      </p:sp>
    </p:spTree>
    <p:extLst>
      <p:ext uri="{BB962C8B-B14F-4D97-AF65-F5344CB8AC3E}">
        <p14:creationId xmlns:p14="http://schemas.microsoft.com/office/powerpoint/2010/main" val="2707070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947D6-BCC5-4C84-AD82-DB65CCE2099C}"/>
              </a:ext>
            </a:extLst>
          </p:cNvPr>
          <p:cNvSpPr>
            <a:spLocks noGrp="1"/>
          </p:cNvSpPr>
          <p:nvPr>
            <p:ph idx="1"/>
          </p:nvPr>
        </p:nvSpPr>
        <p:spPr>
          <a:xfrm>
            <a:off x="1484312" y="1740310"/>
            <a:ext cx="10018713" cy="5191432"/>
          </a:xfrm>
        </p:spPr>
        <p:txBody>
          <a:bodyPr>
            <a:normAutofit fontScale="92500"/>
          </a:bodyPr>
          <a:lstStyle/>
          <a:p>
            <a:pPr algn="just"/>
            <a:r>
              <a:rPr lang="en-GB" dirty="0">
                <a:latin typeface="Times New Roman" panose="02020603050405020304" pitchFamily="18" charset="0"/>
                <a:cs typeface="Times New Roman" panose="02020603050405020304" pitchFamily="18" charset="0"/>
              </a:rPr>
              <a:t>From the standpoint of air pollution, the biogeochemical cycles must not be limited to single elements.</a:t>
            </a:r>
          </a:p>
          <a:p>
            <a:pPr algn="just"/>
            <a:r>
              <a:rPr lang="en-GB" dirty="0">
                <a:latin typeface="Times New Roman" panose="02020603050405020304" pitchFamily="18" charset="0"/>
                <a:cs typeface="Times New Roman" panose="02020603050405020304" pitchFamily="18" charset="0"/>
              </a:rPr>
              <a:t>As shown in Figure 22.6, after a compound is emitted, it reacts with numerous other compounds and changes physically and chemically. </a:t>
            </a:r>
          </a:p>
          <a:p>
            <a:pPr algn="just"/>
            <a:r>
              <a:rPr lang="en-GB" dirty="0">
                <a:latin typeface="Times New Roman" panose="02020603050405020304" pitchFamily="18" charset="0"/>
                <a:cs typeface="Times New Roman" panose="02020603050405020304" pitchFamily="18" charset="0"/>
              </a:rPr>
              <a:t>It is transported </a:t>
            </a:r>
            <a:r>
              <a:rPr lang="en-GB" dirty="0" err="1">
                <a:latin typeface="Times New Roman" panose="02020603050405020304" pitchFamily="18" charset="0"/>
                <a:cs typeface="Times New Roman" panose="02020603050405020304" pitchFamily="18" charset="0"/>
              </a:rPr>
              <a:t>advectively</a:t>
            </a:r>
            <a:r>
              <a:rPr lang="en-GB" dirty="0">
                <a:latin typeface="Times New Roman" panose="02020603050405020304" pitchFamily="18" charset="0"/>
                <a:cs typeface="Times New Roman" panose="02020603050405020304" pitchFamily="18" charset="0"/>
              </a:rPr>
              <a:t>, is dispersed, and finally deposited to the earth’s surface, where it continues to undergo physical, chemical, and biological changes.</a:t>
            </a:r>
          </a:p>
          <a:p>
            <a:pPr algn="just"/>
            <a:r>
              <a:rPr lang="en-GB" dirty="0">
                <a:latin typeface="Times New Roman" panose="02020603050405020304" pitchFamily="18" charset="0"/>
                <a:cs typeface="Times New Roman" panose="02020603050405020304" pitchFamily="18" charset="0"/>
              </a:rPr>
              <a:t>This is demonstrated by the interactions of N and S in acid deposition, as well as by the integration of myriad atmospheric chemical species that influence and are influenced by N and S.</a:t>
            </a:r>
          </a:p>
          <a:p>
            <a:pPr algn="just"/>
            <a:r>
              <a:rPr lang="en-GB" dirty="0">
                <a:latin typeface="Times New Roman" panose="02020603050405020304" pitchFamily="18" charset="0"/>
                <a:cs typeface="Times New Roman" panose="02020603050405020304" pitchFamily="18" charset="0"/>
              </a:rPr>
              <a:t>This includes both the formation of conventional NAAQS pollutants, like </a:t>
            </a:r>
            <a:r>
              <a:rPr lang="en-GB" dirty="0">
                <a:solidFill>
                  <a:srgbClr val="FF0000"/>
                </a:solidFill>
                <a:latin typeface="Times New Roman" panose="02020603050405020304" pitchFamily="18" charset="0"/>
                <a:cs typeface="Times New Roman" panose="02020603050405020304" pitchFamily="18" charset="0"/>
              </a:rPr>
              <a:t>ozone</a:t>
            </a:r>
            <a:r>
              <a:rPr lang="en-GB"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and </a:t>
            </a:r>
            <a:r>
              <a:rPr lang="en-GB" dirty="0">
                <a:solidFill>
                  <a:srgbClr val="FF0000"/>
                </a:solidFill>
                <a:latin typeface="Times New Roman" panose="02020603050405020304" pitchFamily="18" charset="0"/>
                <a:cs typeface="Times New Roman" panose="02020603050405020304" pitchFamily="18" charset="0"/>
              </a:rPr>
              <a:t>particulate matter (PM)</a:t>
            </a:r>
            <a:r>
              <a:rPr lang="en-GB"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as well as the transformation and changes in bioavailability of toxic air pollutants, e.g. </a:t>
            </a:r>
            <a:r>
              <a:rPr lang="en-GB" dirty="0">
                <a:solidFill>
                  <a:srgbClr val="FF0000"/>
                </a:solidFill>
                <a:latin typeface="Times New Roman" panose="02020603050405020304" pitchFamily="18" charset="0"/>
                <a:cs typeface="Times New Roman" panose="02020603050405020304" pitchFamily="18" charset="0"/>
              </a:rPr>
              <a:t>mercury (Hg)</a:t>
            </a:r>
            <a:r>
              <a:rPr lang="en-GB"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and </a:t>
            </a:r>
            <a:r>
              <a:rPr lang="en-GB" dirty="0" err="1">
                <a:solidFill>
                  <a:srgbClr val="FF0000"/>
                </a:solidFill>
                <a:latin typeface="Times New Roman" panose="02020603050405020304" pitchFamily="18" charset="0"/>
                <a:cs typeface="Times New Roman" panose="02020603050405020304" pitchFamily="18" charset="0"/>
              </a:rPr>
              <a:t>semivolatile</a:t>
            </a:r>
            <a:r>
              <a:rPr lang="en-GB" dirty="0">
                <a:solidFill>
                  <a:srgbClr val="FF0000"/>
                </a:solidFill>
                <a:latin typeface="Times New Roman" panose="02020603050405020304" pitchFamily="18" charset="0"/>
                <a:cs typeface="Times New Roman" panose="02020603050405020304" pitchFamily="18" charset="0"/>
              </a:rPr>
              <a:t> organic compounds</a:t>
            </a:r>
            <a:r>
              <a:rPr lang="en-GB"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like </a:t>
            </a:r>
            <a:r>
              <a:rPr lang="en-GB" dirty="0">
                <a:solidFill>
                  <a:srgbClr val="FF0000"/>
                </a:solidFill>
                <a:latin typeface="Times New Roman" panose="02020603050405020304" pitchFamily="18" charset="0"/>
                <a:cs typeface="Times New Roman" panose="02020603050405020304" pitchFamily="18" charset="0"/>
              </a:rPr>
              <a:t>dioxins</a:t>
            </a:r>
            <a:r>
              <a:rPr lang="en-GB" dirty="0">
                <a:latin typeface="Times New Roman" panose="02020603050405020304" pitchFamily="18" charset="0"/>
                <a:cs typeface="Times New Roman" panose="02020603050405020304" pitchFamily="18" charset="0"/>
              </a:rPr>
              <a:t> and </a:t>
            </a:r>
            <a:r>
              <a:rPr lang="en-GB" dirty="0">
                <a:solidFill>
                  <a:srgbClr val="FF0000"/>
                </a:solidFill>
                <a:latin typeface="Times New Roman" panose="02020603050405020304" pitchFamily="18" charset="0"/>
                <a:cs typeface="Times New Roman" panose="02020603050405020304" pitchFamily="18" charset="0"/>
              </a:rPr>
              <a:t>organochlorine pesticides</a:t>
            </a:r>
            <a:r>
              <a:rPr lang="en-GB" dirty="0">
                <a:latin typeface="Times New Roman" panose="02020603050405020304" pitchFamily="18" charset="0"/>
                <a:cs typeface="Times New Roman" panose="02020603050405020304" pitchFamily="18" charset="0"/>
              </a:rPr>
              <a:t>.</a:t>
            </a:r>
          </a:p>
        </p:txBody>
      </p:sp>
      <p:sp>
        <p:nvSpPr>
          <p:cNvPr id="4" name="Title 1">
            <a:extLst>
              <a:ext uri="{FF2B5EF4-FFF2-40B4-BE49-F238E27FC236}">
                <a16:creationId xmlns:a16="http://schemas.microsoft.com/office/drawing/2014/main" id="{B82772DC-2276-44A2-AF7A-934337BB5463}"/>
              </a:ext>
            </a:extLst>
          </p:cNvPr>
          <p:cNvSpPr txBox="1">
            <a:spLocks/>
          </p:cNvSpPr>
          <p:nvPr/>
        </p:nvSpPr>
        <p:spPr>
          <a:xfrm>
            <a:off x="1484313" y="685800"/>
            <a:ext cx="10018712" cy="1293920"/>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b="1" dirty="0">
                <a:solidFill>
                  <a:srgbClr val="0000FF"/>
                </a:solidFill>
                <a:latin typeface="Times New Roman" panose="02020603050405020304" pitchFamily="18" charset="0"/>
                <a:cs typeface="Times New Roman" panose="02020603050405020304" pitchFamily="18" charset="0"/>
              </a:rPr>
              <a:t>The </a:t>
            </a:r>
            <a:r>
              <a:rPr lang="en-US" altLang="zh-TW" sz="3200" b="1" dirty="0">
                <a:solidFill>
                  <a:srgbClr val="0000FF"/>
                </a:solidFill>
                <a:latin typeface="Times New Roman" panose="02020603050405020304" pitchFamily="18" charset="0"/>
                <a:cs typeface="Times New Roman" panose="02020603050405020304" pitchFamily="18" charset="0"/>
              </a:rPr>
              <a:t>Nitrogen and Sulfur Cycles</a:t>
            </a:r>
            <a:r>
              <a:rPr lang="en-GB" sz="3200" dirty="0">
                <a:solidFill>
                  <a:srgbClr val="0000FF"/>
                </a:solidFill>
                <a:latin typeface="Times New Roman" panose="02020603050405020304" pitchFamily="18" charset="0"/>
                <a:cs typeface="Times New Roman" panose="02020603050405020304" pitchFamily="18" charset="0"/>
              </a:rPr>
              <a:t>– </a:t>
            </a:r>
          </a:p>
          <a:p>
            <a:r>
              <a:rPr lang="en-GB" sz="3200" dirty="0">
                <a:solidFill>
                  <a:srgbClr val="0000FF"/>
                </a:solidFill>
                <a:latin typeface="Times New Roman" panose="02020603050405020304" pitchFamily="18" charset="0"/>
                <a:cs typeface="Times New Roman" panose="02020603050405020304" pitchFamily="18" charset="0"/>
              </a:rPr>
              <a:t>Interactions between </a:t>
            </a:r>
            <a:r>
              <a:rPr lang="en-GB" sz="3200" dirty="0" err="1">
                <a:solidFill>
                  <a:srgbClr val="0000FF"/>
                </a:solidFill>
                <a:latin typeface="Times New Roman" panose="02020603050405020304" pitchFamily="18" charset="0"/>
                <a:cs typeface="Times New Roman" panose="02020603050405020304" pitchFamily="18" charset="0"/>
              </a:rPr>
              <a:t>Sulfur</a:t>
            </a:r>
            <a:r>
              <a:rPr lang="en-GB" sz="3200" dirty="0">
                <a:solidFill>
                  <a:srgbClr val="0000FF"/>
                </a:solidFill>
                <a:latin typeface="Times New Roman" panose="02020603050405020304" pitchFamily="18" charset="0"/>
                <a:cs typeface="Times New Roman" panose="02020603050405020304" pitchFamily="18" charset="0"/>
              </a:rPr>
              <a:t> and Nitrogen </a:t>
            </a:r>
            <a:br>
              <a:rPr lang="en-GB" sz="3200" dirty="0">
                <a:solidFill>
                  <a:srgbClr val="0000FF"/>
                </a:solidFill>
                <a:latin typeface="Times New Roman" panose="02020603050405020304" pitchFamily="18" charset="0"/>
                <a:cs typeface="Times New Roman" panose="02020603050405020304" pitchFamily="18" charset="0"/>
              </a:rPr>
            </a:br>
            <a:endParaRPr lang="en-GB"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1429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B608C-F1EC-4224-9480-976A8B2F6691}"/>
              </a:ext>
            </a:extLst>
          </p:cNvPr>
          <p:cNvSpPr>
            <a:spLocks noGrp="1"/>
          </p:cNvSpPr>
          <p:nvPr>
            <p:ph type="title"/>
          </p:nvPr>
        </p:nvSpPr>
        <p:spPr/>
        <p:txBody>
          <a:bodyPr/>
          <a:lstStyle/>
          <a:p>
            <a:endParaRPr lang="en-GB"/>
          </a:p>
        </p:txBody>
      </p:sp>
      <p:pic>
        <p:nvPicPr>
          <p:cNvPr id="5" name="Content Placeholder 4">
            <a:extLst>
              <a:ext uri="{FF2B5EF4-FFF2-40B4-BE49-F238E27FC236}">
                <a16:creationId xmlns:a16="http://schemas.microsoft.com/office/drawing/2014/main" id="{E596A409-0289-412F-BD89-094CB9DA4AAF}"/>
              </a:ext>
            </a:extLst>
          </p:cNvPr>
          <p:cNvPicPr>
            <a:picLocks noGrp="1" noChangeAspect="1"/>
          </p:cNvPicPr>
          <p:nvPr>
            <p:ph idx="1"/>
          </p:nvPr>
        </p:nvPicPr>
        <p:blipFill>
          <a:blip r:embed="rId2"/>
          <a:stretch>
            <a:fillRect/>
          </a:stretch>
        </p:blipFill>
        <p:spPr>
          <a:xfrm>
            <a:off x="1484311" y="0"/>
            <a:ext cx="8972287" cy="6620930"/>
          </a:xfrm>
        </p:spPr>
      </p:pic>
    </p:spTree>
    <p:extLst>
      <p:ext uri="{BB962C8B-B14F-4D97-AF65-F5344CB8AC3E}">
        <p14:creationId xmlns:p14="http://schemas.microsoft.com/office/powerpoint/2010/main" val="2904208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D6965B-C124-41FA-BFAC-076A7AA9BB6C}"/>
              </a:ext>
            </a:extLst>
          </p:cNvPr>
          <p:cNvSpPr>
            <a:spLocks noGrp="1"/>
          </p:cNvSpPr>
          <p:nvPr>
            <p:ph idx="1"/>
          </p:nvPr>
        </p:nvSpPr>
        <p:spPr>
          <a:xfrm>
            <a:off x="1484310" y="285135"/>
            <a:ext cx="10018713" cy="6046839"/>
          </a:xfrm>
        </p:spPr>
        <p:txBody>
          <a:bodyPr>
            <a:normAutofit fontScale="92500"/>
          </a:bodyPr>
          <a:lstStyle/>
          <a:p>
            <a:pPr algn="just"/>
            <a:r>
              <a:rPr lang="en-GB" dirty="0">
                <a:latin typeface="Times New Roman" panose="02020603050405020304" pitchFamily="18" charset="0"/>
                <a:cs typeface="Times New Roman" panose="02020603050405020304" pitchFamily="18" charset="0"/>
              </a:rPr>
              <a:t>The atmospheric movement of N and S compounds and other pollutants from sources to receptors is only one form of translocation. </a:t>
            </a:r>
          </a:p>
          <a:p>
            <a:pPr algn="just"/>
            <a:r>
              <a:rPr lang="en-GB" dirty="0">
                <a:solidFill>
                  <a:srgbClr val="0000FF"/>
                </a:solidFill>
                <a:latin typeface="Times New Roman" panose="02020603050405020304" pitchFamily="18" charset="0"/>
                <a:cs typeface="Times New Roman" panose="02020603050405020304" pitchFamily="18" charset="0"/>
              </a:rPr>
              <a:t>The second one involves the attempt to control air pollutants at the source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For example, the </a:t>
            </a:r>
            <a:r>
              <a:rPr lang="en-GB" dirty="0">
                <a:solidFill>
                  <a:srgbClr val="00B050"/>
                </a:solidFill>
                <a:latin typeface="Times New Roman" panose="02020603050405020304" pitchFamily="18" charset="0"/>
                <a:cs typeface="Times New Roman" panose="02020603050405020304" pitchFamily="18" charset="0"/>
              </a:rPr>
              <a:t>control of SO</a:t>
            </a:r>
            <a:r>
              <a:rPr lang="en-GB" baseline="-25000" dirty="0">
                <a:solidFill>
                  <a:srgbClr val="00B050"/>
                </a:solidFill>
                <a:latin typeface="Times New Roman" panose="02020603050405020304" pitchFamily="18" charset="0"/>
                <a:cs typeface="Times New Roman" panose="02020603050405020304" pitchFamily="18" charset="0"/>
              </a:rPr>
              <a:t>2</a:t>
            </a:r>
            <a:r>
              <a:rPr lang="en-GB" dirty="0">
                <a:solidFill>
                  <a:srgbClr val="00B050"/>
                </a:solidFill>
                <a:latin typeface="Times New Roman" panose="02020603050405020304" pitchFamily="18" charset="0"/>
                <a:cs typeface="Times New Roman" panose="02020603050405020304" pitchFamily="18" charset="0"/>
              </a:rPr>
              <a:t> and PM </a:t>
            </a:r>
            <a:r>
              <a:rPr lang="en-GB" dirty="0">
                <a:latin typeface="Times New Roman" panose="02020603050405020304" pitchFamily="18" charset="0"/>
                <a:cs typeface="Times New Roman" panose="02020603050405020304" pitchFamily="18" charset="0"/>
              </a:rPr>
              <a:t>by wet or dry scrubbing techniques yields large quantities of waste materials often toxic which are subsequently stored onsite at the facility or taken to landfills and other long-term disposal sites.</a:t>
            </a:r>
          </a:p>
          <a:p>
            <a:pPr algn="just"/>
            <a:r>
              <a:rPr lang="en-GB" dirty="0">
                <a:latin typeface="Times New Roman" panose="02020603050405020304" pitchFamily="18" charset="0"/>
                <a:cs typeface="Times New Roman" panose="02020603050405020304" pitchFamily="18" charset="0"/>
              </a:rPr>
              <a:t>If these wastes are not properly stored, they can be released to </a:t>
            </a:r>
            <a:r>
              <a:rPr lang="en-GB" b="1" dirty="0">
                <a:latin typeface="Times New Roman" panose="02020603050405020304" pitchFamily="18" charset="0"/>
                <a:cs typeface="Times New Roman" panose="02020603050405020304" pitchFamily="18" charset="0"/>
              </a:rPr>
              <a:t>soil or water systems</a:t>
            </a:r>
            <a:r>
              <a:rPr lang="en-GB" dirty="0">
                <a:latin typeface="Times New Roman" panose="02020603050405020304" pitchFamily="18" charset="0"/>
                <a:cs typeface="Times New Roman" panose="02020603050405020304" pitchFamily="18" charset="0"/>
              </a:rPr>
              <a:t>, e.g. from runoff of acids or spills into nearby surface water, </a:t>
            </a:r>
            <a:r>
              <a:rPr lang="en-GB" dirty="0">
                <a:solidFill>
                  <a:schemeClr val="accent4">
                    <a:lumMod val="75000"/>
                  </a:schemeClr>
                </a:solidFill>
                <a:latin typeface="Times New Roman" panose="02020603050405020304" pitchFamily="18" charset="0"/>
                <a:cs typeface="Times New Roman" panose="02020603050405020304" pitchFamily="18" charset="0"/>
              </a:rPr>
              <a:t>resulting in </a:t>
            </a:r>
            <a:r>
              <a:rPr lang="en-GB" b="1" dirty="0">
                <a:solidFill>
                  <a:schemeClr val="accent4">
                    <a:lumMod val="75000"/>
                  </a:schemeClr>
                </a:solidFill>
                <a:latin typeface="Times New Roman" panose="02020603050405020304" pitchFamily="18" charset="0"/>
                <a:cs typeface="Times New Roman" panose="02020603050405020304" pitchFamily="18" charset="0"/>
              </a:rPr>
              <a:t>acidic</a:t>
            </a:r>
            <a:r>
              <a:rPr lang="en-GB" dirty="0">
                <a:solidFill>
                  <a:schemeClr val="accent4">
                    <a:lumMod val="75000"/>
                  </a:schemeClr>
                </a:solidFill>
                <a:latin typeface="Times New Roman" panose="02020603050405020304" pitchFamily="18" charset="0"/>
                <a:cs typeface="Times New Roman" panose="02020603050405020304" pitchFamily="18" charset="0"/>
              </a:rPr>
              <a:t>, as well </a:t>
            </a:r>
            <a:r>
              <a:rPr lang="en-GB" b="1" dirty="0">
                <a:solidFill>
                  <a:schemeClr val="accent4">
                    <a:lumMod val="75000"/>
                  </a:schemeClr>
                </a:solidFill>
                <a:latin typeface="Times New Roman" panose="02020603050405020304" pitchFamily="18" charset="0"/>
                <a:cs typeface="Times New Roman" panose="02020603050405020304" pitchFamily="18" charset="0"/>
              </a:rPr>
              <a:t>as heavy metal </a:t>
            </a:r>
            <a:r>
              <a:rPr lang="en-GB" dirty="0">
                <a:solidFill>
                  <a:schemeClr val="accent4">
                    <a:lumMod val="75000"/>
                  </a:schemeClr>
                </a:solidFill>
                <a:latin typeface="Times New Roman" panose="02020603050405020304" pitchFamily="18" charset="0"/>
                <a:cs typeface="Times New Roman" panose="02020603050405020304" pitchFamily="18" charset="0"/>
              </a:rPr>
              <a:t>and </a:t>
            </a:r>
            <a:r>
              <a:rPr lang="en-GB" b="1" dirty="0">
                <a:solidFill>
                  <a:schemeClr val="accent4">
                    <a:lumMod val="75000"/>
                  </a:schemeClr>
                </a:solidFill>
                <a:latin typeface="Times New Roman" panose="02020603050405020304" pitchFamily="18" charset="0"/>
                <a:cs typeface="Times New Roman" panose="02020603050405020304" pitchFamily="18" charset="0"/>
              </a:rPr>
              <a:t>metalloid contamination</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The prime examples involve the disposal of toxic materials in </a:t>
            </a:r>
            <a:r>
              <a:rPr lang="en-GB" b="1" dirty="0">
                <a:solidFill>
                  <a:srgbClr val="00B050"/>
                </a:solidFill>
                <a:latin typeface="Times New Roman" panose="02020603050405020304" pitchFamily="18" charset="0"/>
                <a:cs typeface="Times New Roman" panose="02020603050405020304" pitchFamily="18" charset="0"/>
              </a:rPr>
              <a:t>dump sites </a:t>
            </a:r>
            <a:r>
              <a:rPr lang="en-GB" dirty="0">
                <a:latin typeface="Times New Roman" panose="02020603050405020304" pitchFamily="18" charset="0"/>
                <a:cs typeface="Times New Roman" panose="02020603050405020304" pitchFamily="18" charset="0"/>
              </a:rPr>
              <a:t>or </a:t>
            </a:r>
            <a:r>
              <a:rPr lang="en-GB" b="1" dirty="0">
                <a:solidFill>
                  <a:srgbClr val="00B050"/>
                </a:solidFill>
                <a:latin typeface="Times New Roman" panose="02020603050405020304" pitchFamily="18" charset="0"/>
                <a:cs typeface="Times New Roman" panose="02020603050405020304" pitchFamily="18" charset="0"/>
              </a:rPr>
              <a:t>landfills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However, given the massive volume of wastes generated by energy production, especially </a:t>
            </a:r>
            <a:r>
              <a:rPr lang="en-GB" dirty="0">
                <a:solidFill>
                  <a:schemeClr val="accent4">
                    <a:lumMod val="75000"/>
                  </a:schemeClr>
                </a:solidFill>
                <a:latin typeface="Times New Roman" panose="02020603050405020304" pitchFamily="18" charset="0"/>
                <a:cs typeface="Times New Roman" panose="02020603050405020304" pitchFamily="18" charset="0"/>
              </a:rPr>
              <a:t>ash from coal-fired power plants</a:t>
            </a:r>
            <a:r>
              <a:rPr lang="en-GB" dirty="0">
                <a:latin typeface="Times New Roman" panose="02020603050405020304" pitchFamily="18" charset="0"/>
                <a:cs typeface="Times New Roman" panose="02020603050405020304" pitchFamily="18" charset="0"/>
              </a:rPr>
              <a:t>, such solid waste laws are limited in their ability to ensure proper storage in ash piles and pits, putting adjacent surface water and groundwater at risk.</a:t>
            </a:r>
          </a:p>
        </p:txBody>
      </p:sp>
    </p:spTree>
    <p:extLst>
      <p:ext uri="{BB962C8B-B14F-4D97-AF65-F5344CB8AC3E}">
        <p14:creationId xmlns:p14="http://schemas.microsoft.com/office/powerpoint/2010/main" val="3227901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027113-1B0C-4DBC-B71B-265DB53E4F12}"/>
              </a:ext>
            </a:extLst>
          </p:cNvPr>
          <p:cNvSpPr>
            <a:spLocks noGrp="1"/>
          </p:cNvSpPr>
          <p:nvPr>
            <p:ph idx="1"/>
          </p:nvPr>
        </p:nvSpPr>
        <p:spPr>
          <a:xfrm>
            <a:off x="1484310" y="324464"/>
            <a:ext cx="10018713" cy="6533535"/>
          </a:xfrm>
        </p:spPr>
        <p:txBody>
          <a:bodyPr>
            <a:normAutofit/>
          </a:bodyPr>
          <a:lstStyle/>
          <a:p>
            <a:pPr algn="just"/>
            <a:r>
              <a:rPr lang="en-GB" dirty="0">
                <a:latin typeface="Times New Roman" panose="02020603050405020304" pitchFamily="18" charset="0"/>
                <a:cs typeface="Times New Roman" panose="02020603050405020304" pitchFamily="18" charset="0"/>
              </a:rPr>
              <a:t>The oxidized chemical species of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and nitrogen, e.g. </a:t>
            </a:r>
            <a:r>
              <a:rPr lang="en-GB" b="1" dirty="0" err="1">
                <a:solidFill>
                  <a:srgbClr val="0000FF"/>
                </a:solidFill>
                <a:latin typeface="Times New Roman" panose="02020603050405020304" pitchFamily="18" charset="0"/>
                <a:cs typeface="Times New Roman" panose="02020603050405020304" pitchFamily="18" charset="0"/>
              </a:rPr>
              <a:t>sulfur</a:t>
            </a:r>
            <a:r>
              <a:rPr lang="en-GB" b="1" dirty="0">
                <a:solidFill>
                  <a:srgbClr val="0000FF"/>
                </a:solidFill>
                <a:latin typeface="Times New Roman" panose="02020603050405020304" pitchFamily="18" charset="0"/>
                <a:cs typeface="Times New Roman" panose="02020603050405020304" pitchFamily="18" charset="0"/>
              </a:rPr>
              <a:t> dioxide (SO</a:t>
            </a:r>
            <a:r>
              <a:rPr lang="en-GB" b="1" baseline="-25000" dirty="0">
                <a:solidFill>
                  <a:srgbClr val="0000FF"/>
                </a:solidFill>
                <a:latin typeface="Times New Roman" panose="02020603050405020304" pitchFamily="18" charset="0"/>
                <a:cs typeface="Times New Roman" panose="02020603050405020304" pitchFamily="18" charset="0"/>
              </a:rPr>
              <a:t>2</a:t>
            </a:r>
            <a:r>
              <a:rPr lang="en-GB" b="1" dirty="0">
                <a:solidFill>
                  <a:srgbClr val="0000FF"/>
                </a:solidFill>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and </a:t>
            </a:r>
            <a:r>
              <a:rPr lang="en-GB" b="1" dirty="0">
                <a:solidFill>
                  <a:srgbClr val="0000FF"/>
                </a:solidFill>
                <a:latin typeface="Times New Roman" panose="02020603050405020304" pitchFamily="18" charset="0"/>
                <a:cs typeface="Times New Roman" panose="02020603050405020304" pitchFamily="18" charset="0"/>
              </a:rPr>
              <a:t>nitrogen dioxide (NO</a:t>
            </a:r>
            <a:r>
              <a:rPr lang="en-GB" b="1" baseline="-25000" dirty="0">
                <a:solidFill>
                  <a:srgbClr val="0000FF"/>
                </a:solidFill>
                <a:latin typeface="Times New Roman" panose="02020603050405020304" pitchFamily="18" charset="0"/>
                <a:cs typeface="Times New Roman" panose="02020603050405020304" pitchFamily="18" charset="0"/>
              </a:rPr>
              <a:t>2</a:t>
            </a:r>
            <a:r>
              <a:rPr lang="en-GB" b="1" dirty="0">
                <a:solidFill>
                  <a:srgbClr val="0000FF"/>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form acids when they </a:t>
            </a:r>
            <a:r>
              <a:rPr lang="en-GB" dirty="0">
                <a:solidFill>
                  <a:schemeClr val="accent4">
                    <a:lumMod val="75000"/>
                  </a:schemeClr>
                </a:solidFill>
                <a:latin typeface="Times New Roman" panose="02020603050405020304" pitchFamily="18" charset="0"/>
                <a:cs typeface="Times New Roman" panose="02020603050405020304" pitchFamily="18" charset="0"/>
              </a:rPr>
              <a:t>react with water</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This can occur in any media, e.g. the atmosphere (i.e. acid deposition), and in mining waste and ash runoff to surface waters and groundwater.</a:t>
            </a:r>
          </a:p>
          <a:p>
            <a:pPr algn="just"/>
            <a:r>
              <a:rPr lang="en-GB" dirty="0">
                <a:latin typeface="Times New Roman" panose="02020603050405020304" pitchFamily="18" charset="0"/>
                <a:cs typeface="Times New Roman" panose="02020603050405020304" pitchFamily="18" charset="0"/>
              </a:rPr>
              <a:t>The </a:t>
            </a:r>
            <a:r>
              <a:rPr lang="en-GB" dirty="0">
                <a:solidFill>
                  <a:srgbClr val="00B050"/>
                </a:solidFill>
                <a:latin typeface="Times New Roman" panose="02020603050405020304" pitchFamily="18" charset="0"/>
                <a:cs typeface="Times New Roman" panose="02020603050405020304" pitchFamily="18" charset="0"/>
              </a:rPr>
              <a:t>lowered pH </a:t>
            </a:r>
            <a:r>
              <a:rPr lang="en-GB" dirty="0">
                <a:latin typeface="Times New Roman" panose="02020603050405020304" pitchFamily="18" charset="0"/>
                <a:cs typeface="Times New Roman" panose="02020603050405020304" pitchFamily="18" charset="0"/>
              </a:rPr>
              <a:t>is responsible for numerous environmental problems.</a:t>
            </a:r>
          </a:p>
          <a:p>
            <a:pPr algn="just"/>
            <a:r>
              <a:rPr lang="en-GB" dirty="0">
                <a:latin typeface="Times New Roman" panose="02020603050405020304" pitchFamily="18" charset="0"/>
                <a:cs typeface="Times New Roman" panose="02020603050405020304" pitchFamily="18" charset="0"/>
              </a:rPr>
              <a:t>Many compounds contain both N and S along with the typical organic elements (C, H, and O). </a:t>
            </a:r>
          </a:p>
          <a:p>
            <a:pPr algn="just"/>
            <a:r>
              <a:rPr lang="en-GB" dirty="0">
                <a:latin typeface="Times New Roman" panose="02020603050405020304" pitchFamily="18" charset="0"/>
                <a:cs typeface="Times New Roman" panose="02020603050405020304" pitchFamily="18" charset="0"/>
              </a:rPr>
              <a:t>The reaction for the combustion of such compounds, in general form, is</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Reaction (22.5) demonstrates the incremental complexity as additional elements enter the reaction. </a:t>
            </a:r>
            <a:r>
              <a:rPr lang="en-GB" dirty="0">
                <a:solidFill>
                  <a:schemeClr val="accent4">
                    <a:lumMod val="75000"/>
                  </a:schemeClr>
                </a:solidFill>
                <a:latin typeface="Times New Roman" panose="02020603050405020304" pitchFamily="18" charset="0"/>
                <a:cs typeface="Times New Roman" panose="02020603050405020304" pitchFamily="18" charset="0"/>
              </a:rPr>
              <a:t>In the real world, pure reactions are rare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environment is filled with mixtures and </a:t>
            </a:r>
            <a:r>
              <a:rPr lang="en-GB" dirty="0">
                <a:solidFill>
                  <a:srgbClr val="FF0000"/>
                </a:solidFill>
                <a:latin typeface="Times New Roman" panose="02020603050405020304" pitchFamily="18" charset="0"/>
                <a:cs typeface="Times New Roman" panose="02020603050405020304" pitchFamily="18" charset="0"/>
              </a:rPr>
              <a:t>heterogeneous reactions</a:t>
            </a:r>
            <a:r>
              <a:rPr lang="en-GB" dirty="0">
                <a:latin typeface="Times New Roman" panose="02020603050405020304" pitchFamily="18" charset="0"/>
                <a:cs typeface="Times New Roman" panose="02020603050405020304" pitchFamily="18" charset="0"/>
              </a:rPr>
              <a:t>. Reactions can occur in sequence, parallel, or both.</a:t>
            </a:r>
          </a:p>
          <a:p>
            <a:endParaRPr lang="en-GB" dirty="0"/>
          </a:p>
        </p:txBody>
      </p:sp>
      <p:pic>
        <p:nvPicPr>
          <p:cNvPr id="5" name="Picture 4">
            <a:extLst>
              <a:ext uri="{FF2B5EF4-FFF2-40B4-BE49-F238E27FC236}">
                <a16:creationId xmlns:a16="http://schemas.microsoft.com/office/drawing/2014/main" id="{F2960C3D-2B0B-49C9-AC84-1278BBDA59C4}"/>
              </a:ext>
            </a:extLst>
          </p:cNvPr>
          <p:cNvPicPr>
            <a:picLocks noChangeAspect="1"/>
          </p:cNvPicPr>
          <p:nvPr/>
        </p:nvPicPr>
        <p:blipFill>
          <a:blip r:embed="rId2"/>
          <a:stretch>
            <a:fillRect/>
          </a:stretch>
        </p:blipFill>
        <p:spPr>
          <a:xfrm>
            <a:off x="3590925" y="3764064"/>
            <a:ext cx="5010150" cy="962025"/>
          </a:xfrm>
          <a:prstGeom prst="rect">
            <a:avLst/>
          </a:prstGeom>
        </p:spPr>
      </p:pic>
    </p:spTree>
    <p:extLst>
      <p:ext uri="{BB962C8B-B14F-4D97-AF65-F5344CB8AC3E}">
        <p14:creationId xmlns:p14="http://schemas.microsoft.com/office/powerpoint/2010/main" val="178222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FA76DF-A876-43A0-8D0B-F28A12B03CAE}"/>
              </a:ext>
            </a:extLst>
          </p:cNvPr>
          <p:cNvSpPr>
            <a:spLocks noGrp="1"/>
          </p:cNvSpPr>
          <p:nvPr>
            <p:ph idx="1"/>
          </p:nvPr>
        </p:nvSpPr>
        <p:spPr>
          <a:xfrm>
            <a:off x="1484310" y="424543"/>
            <a:ext cx="10018713" cy="6248400"/>
          </a:xfrm>
        </p:spPr>
        <p:txBody>
          <a:bodyPr/>
          <a:lstStyle/>
          <a:p>
            <a:pPr algn="just"/>
            <a:r>
              <a:rPr lang="en-GB" b="1" dirty="0">
                <a:latin typeface="Times New Roman" panose="02020603050405020304" pitchFamily="18" charset="0"/>
                <a:cs typeface="Times New Roman" panose="02020603050405020304" pitchFamily="18" charset="0"/>
              </a:rPr>
              <a:t>Combustion</a:t>
            </a:r>
            <a:r>
              <a:rPr lang="en-GB" dirty="0">
                <a:latin typeface="Times New Roman" panose="02020603050405020304" pitchFamily="18" charset="0"/>
                <a:cs typeface="Times New Roman" panose="02020603050405020304" pitchFamily="18" charset="0"/>
              </a:rPr>
              <a:t> specifically and </a:t>
            </a:r>
            <a:r>
              <a:rPr lang="en-GB" b="1" dirty="0">
                <a:latin typeface="Times New Roman" panose="02020603050405020304" pitchFamily="18" charset="0"/>
                <a:cs typeface="Times New Roman" panose="02020603050405020304" pitchFamily="18" charset="0"/>
              </a:rPr>
              <a:t>oxidation</a:t>
            </a:r>
            <a:r>
              <a:rPr lang="en-GB" dirty="0">
                <a:latin typeface="Times New Roman" panose="02020603050405020304" pitchFamily="18" charset="0"/>
                <a:cs typeface="Times New Roman" panose="02020603050405020304" pitchFamily="18" charset="0"/>
              </a:rPr>
              <a:t> generally are very important processes that lead to N and S pollutants. But they are certainly not the only ones.</a:t>
            </a:r>
          </a:p>
          <a:p>
            <a:pPr algn="just"/>
            <a:r>
              <a:rPr lang="en-GB" dirty="0">
                <a:latin typeface="Times New Roman" panose="02020603050405020304" pitchFamily="18" charset="0"/>
                <a:cs typeface="Times New Roman" panose="02020603050405020304" pitchFamily="18" charset="0"/>
              </a:rPr>
              <a:t>Oxidation and reduction of N and S occur in ecosystems as represented by </a:t>
            </a:r>
            <a:r>
              <a:rPr lang="en-GB" dirty="0">
                <a:solidFill>
                  <a:schemeClr val="accent4">
                    <a:lumMod val="75000"/>
                  </a:schemeClr>
                </a:solidFill>
                <a:latin typeface="Times New Roman" panose="02020603050405020304" pitchFamily="18" charset="0"/>
                <a:cs typeface="Times New Roman" panose="02020603050405020304" pitchFamily="18" charset="0"/>
              </a:rPr>
              <a:t>trophic state and energy levels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formation of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dioxide (SO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and nitric oxide (NO) by acidifying molecular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is a redox reaction:</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marL="0" indent="0" algn="just">
              <a:buNone/>
            </a:pPr>
            <a:r>
              <a:rPr lang="en-GB" dirty="0">
                <a:latin typeface="Times New Roman" panose="02020603050405020304" pitchFamily="18" charset="0"/>
                <a:cs typeface="Times New Roman" panose="02020603050405020304" pitchFamily="18" charset="0"/>
              </a:rPr>
              <a:t>The designations in parentheses give the physical phase of each reactant and product</a:t>
            </a:r>
            <a:r>
              <a:rPr lang="en-GB" dirty="0">
                <a:solidFill>
                  <a:schemeClr val="accent4">
                    <a:lumMod val="75000"/>
                  </a:schemeClr>
                </a:solidFill>
                <a:latin typeface="Times New Roman" panose="02020603050405020304" pitchFamily="18" charset="0"/>
                <a:cs typeface="Times New Roman" panose="02020603050405020304" pitchFamily="18" charset="0"/>
              </a:rPr>
              <a:t>: “s” for solid; “</a:t>
            </a:r>
            <a:r>
              <a:rPr lang="en-GB" dirty="0" err="1">
                <a:solidFill>
                  <a:schemeClr val="accent4">
                    <a:lumMod val="75000"/>
                  </a:schemeClr>
                </a:solidFill>
                <a:latin typeface="Times New Roman" panose="02020603050405020304" pitchFamily="18" charset="0"/>
                <a:cs typeface="Times New Roman" panose="02020603050405020304" pitchFamily="18" charset="0"/>
              </a:rPr>
              <a:t>aq</a:t>
            </a:r>
            <a:r>
              <a:rPr lang="en-GB" dirty="0">
                <a:solidFill>
                  <a:schemeClr val="accent4">
                    <a:lumMod val="75000"/>
                  </a:schemeClr>
                </a:solidFill>
                <a:latin typeface="Times New Roman" panose="02020603050405020304" pitchFamily="18" charset="0"/>
                <a:cs typeface="Times New Roman" panose="02020603050405020304" pitchFamily="18" charset="0"/>
              </a:rPr>
              <a:t>” for aqueous; and “g” for gas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
            </a:r>
            <a:r>
              <a:rPr lang="en-GB" dirty="0">
                <a:solidFill>
                  <a:srgbClr val="0000FF"/>
                </a:solidFill>
                <a:latin typeface="Times New Roman" panose="02020603050405020304" pitchFamily="18" charset="0"/>
                <a:cs typeface="Times New Roman" panose="02020603050405020304" pitchFamily="18" charset="0"/>
              </a:rPr>
              <a:t>oxidation half-reactions </a:t>
            </a:r>
            <a:r>
              <a:rPr lang="en-GB" dirty="0">
                <a:latin typeface="Times New Roman" panose="02020603050405020304" pitchFamily="18" charset="0"/>
                <a:cs typeface="Times New Roman" panose="02020603050405020304" pitchFamily="18" charset="0"/>
              </a:rPr>
              <a:t>for this reaction are the following:</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55CA7928-8765-4DD4-B48B-A5DF05665048}"/>
              </a:ext>
            </a:extLst>
          </p:cNvPr>
          <p:cNvPicPr>
            <a:picLocks noChangeAspect="1"/>
          </p:cNvPicPr>
          <p:nvPr/>
        </p:nvPicPr>
        <p:blipFill>
          <a:blip r:embed="rId2"/>
          <a:stretch>
            <a:fillRect/>
          </a:stretch>
        </p:blipFill>
        <p:spPr>
          <a:xfrm>
            <a:off x="3667125" y="3429000"/>
            <a:ext cx="4857750" cy="438150"/>
          </a:xfrm>
          <a:prstGeom prst="rect">
            <a:avLst/>
          </a:prstGeom>
        </p:spPr>
      </p:pic>
      <p:pic>
        <p:nvPicPr>
          <p:cNvPr id="7" name="Picture 6">
            <a:extLst>
              <a:ext uri="{FF2B5EF4-FFF2-40B4-BE49-F238E27FC236}">
                <a16:creationId xmlns:a16="http://schemas.microsoft.com/office/drawing/2014/main" id="{E8F1FF99-C973-47AB-AB6D-A9A009E13F6C}"/>
              </a:ext>
            </a:extLst>
          </p:cNvPr>
          <p:cNvPicPr>
            <a:picLocks noChangeAspect="1"/>
          </p:cNvPicPr>
          <p:nvPr/>
        </p:nvPicPr>
        <p:blipFill>
          <a:blip r:embed="rId3"/>
          <a:stretch>
            <a:fillRect/>
          </a:stretch>
        </p:blipFill>
        <p:spPr>
          <a:xfrm>
            <a:off x="4083841" y="5701524"/>
            <a:ext cx="4819650" cy="809625"/>
          </a:xfrm>
          <a:prstGeom prst="rect">
            <a:avLst/>
          </a:prstGeom>
        </p:spPr>
      </p:pic>
    </p:spTree>
    <p:extLst>
      <p:ext uri="{BB962C8B-B14F-4D97-AF65-F5344CB8AC3E}">
        <p14:creationId xmlns:p14="http://schemas.microsoft.com/office/powerpoint/2010/main" val="3611119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3010EA-9A49-41B2-B67B-91E3CAB7F059}"/>
              </a:ext>
            </a:extLst>
          </p:cNvPr>
          <p:cNvSpPr>
            <a:spLocks noGrp="1"/>
          </p:cNvSpPr>
          <p:nvPr>
            <p:ph idx="1"/>
          </p:nvPr>
        </p:nvSpPr>
        <p:spPr>
          <a:xfrm>
            <a:off x="1484310" y="688258"/>
            <a:ext cx="10018713" cy="5486399"/>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Most of the earth’s mass of N resides in the atmosphere. Approximately </a:t>
            </a:r>
            <a:r>
              <a:rPr lang="en-GB" dirty="0">
                <a:solidFill>
                  <a:schemeClr val="accent3">
                    <a:lumMod val="75000"/>
                  </a:schemeClr>
                </a:solidFill>
                <a:latin typeface="Times New Roman" panose="02020603050405020304" pitchFamily="18" charset="0"/>
                <a:cs typeface="Times New Roman" panose="02020603050405020304" pitchFamily="18" charset="0"/>
              </a:rPr>
              <a:t>79% of the molecules in Earth’s atmosphere </a:t>
            </a:r>
            <a:r>
              <a:rPr lang="en-GB" dirty="0">
                <a:latin typeface="Times New Roman" panose="02020603050405020304" pitchFamily="18" charset="0"/>
                <a:cs typeface="Times New Roman" panose="02020603050405020304" pitchFamily="18" charset="0"/>
              </a:rPr>
              <a:t>are molecular </a:t>
            </a:r>
            <a:r>
              <a:rPr lang="en-GB" b="1" dirty="0">
                <a:solidFill>
                  <a:srgbClr val="0000FF"/>
                </a:solidFill>
                <a:latin typeface="Times New Roman" panose="02020603050405020304" pitchFamily="18" charset="0"/>
                <a:cs typeface="Times New Roman" panose="02020603050405020304" pitchFamily="18" charset="0"/>
              </a:rPr>
              <a:t>nitrogen (N</a:t>
            </a:r>
            <a:r>
              <a:rPr lang="en-GB" b="1" baseline="-25000" dirty="0">
                <a:solidFill>
                  <a:srgbClr val="0000FF"/>
                </a:solidFill>
                <a:latin typeface="Times New Roman" panose="02020603050405020304" pitchFamily="18" charset="0"/>
                <a:cs typeface="Times New Roman" panose="02020603050405020304" pitchFamily="18" charset="0"/>
              </a:rPr>
              <a:t>2</a:t>
            </a:r>
            <a:r>
              <a:rPr lang="en-GB" b="1" dirty="0">
                <a:solidFill>
                  <a:srgbClr val="0000FF"/>
                </a:solidFill>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All organisms must metabolize N into larger molecules; notably </a:t>
            </a:r>
            <a:r>
              <a:rPr lang="en-GB" b="1" dirty="0">
                <a:solidFill>
                  <a:srgbClr val="00B050"/>
                </a:solidFill>
                <a:latin typeface="Times New Roman" panose="02020603050405020304" pitchFamily="18" charset="0"/>
                <a:cs typeface="Times New Roman" panose="02020603050405020304" pitchFamily="18" charset="0"/>
              </a:rPr>
              <a:t>amino acids</a:t>
            </a:r>
            <a:r>
              <a:rPr lang="en-GB" dirty="0">
                <a:latin typeface="Times New Roman" panose="02020603050405020304" pitchFamily="18" charset="0"/>
                <a:cs typeface="Times New Roman" panose="02020603050405020304" pitchFamily="18" charset="0"/>
              </a:rPr>
              <a:t>, </a:t>
            </a:r>
            <a:r>
              <a:rPr lang="en-GB" b="1" dirty="0">
                <a:solidFill>
                  <a:srgbClr val="00B050"/>
                </a:solidFill>
                <a:latin typeface="Times New Roman" panose="02020603050405020304" pitchFamily="18" charset="0"/>
                <a:cs typeface="Times New Roman" panose="02020603050405020304" pitchFamily="18" charset="0"/>
              </a:rPr>
              <a:t>proteins</a:t>
            </a:r>
            <a:r>
              <a:rPr lang="en-GB" dirty="0">
                <a:latin typeface="Times New Roman" panose="02020603050405020304" pitchFamily="18" charset="0"/>
                <a:cs typeface="Times New Roman" panose="02020603050405020304" pitchFamily="18" charset="0"/>
              </a:rPr>
              <a:t>, and </a:t>
            </a:r>
            <a:r>
              <a:rPr lang="en-GB" b="1" dirty="0">
                <a:solidFill>
                  <a:srgbClr val="00B050"/>
                </a:solidFill>
                <a:latin typeface="Times New Roman" panose="02020603050405020304" pitchFamily="18" charset="0"/>
                <a:cs typeface="Times New Roman" panose="02020603050405020304" pitchFamily="18" charset="0"/>
              </a:rPr>
              <a:t>deoxyribonucleic acid (DNA).</a:t>
            </a:r>
          </a:p>
          <a:p>
            <a:pPr algn="just"/>
            <a:r>
              <a:rPr lang="en-GB" dirty="0">
                <a:latin typeface="Times New Roman" panose="02020603050405020304" pitchFamily="18" charset="0"/>
                <a:cs typeface="Times New Roman" panose="02020603050405020304" pitchFamily="18" charset="0"/>
              </a:rPr>
              <a:t>Amino acids contain the functional group </a:t>
            </a:r>
            <a:r>
              <a:rPr lang="en-GB" dirty="0">
                <a:solidFill>
                  <a:srgbClr val="00B050"/>
                </a:solidFill>
                <a:latin typeface="Times New Roman" panose="02020603050405020304" pitchFamily="18" charset="0"/>
                <a:cs typeface="Times New Roman" panose="02020603050405020304" pitchFamily="18" charset="0"/>
              </a:rPr>
              <a:t>amine (NH</a:t>
            </a:r>
            <a:r>
              <a:rPr lang="en-GB" baseline="-25000" dirty="0">
                <a:solidFill>
                  <a:srgbClr val="00B050"/>
                </a:solidFill>
                <a:latin typeface="Times New Roman" panose="02020603050405020304" pitchFamily="18" charset="0"/>
                <a:cs typeface="Times New Roman" panose="02020603050405020304" pitchFamily="18" charset="0"/>
              </a:rPr>
              <a:t>2</a:t>
            </a:r>
            <a:r>
              <a:rPr lang="en-GB" dirty="0">
                <a:solidFill>
                  <a:srgbClr val="00B05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and are the building blocks of proteins.</a:t>
            </a:r>
          </a:p>
          <a:p>
            <a:pPr algn="just"/>
            <a:r>
              <a:rPr lang="en-GB" dirty="0">
                <a:latin typeface="Times New Roman" panose="02020603050405020304" pitchFamily="18" charset="0"/>
                <a:cs typeface="Times New Roman" panose="02020603050405020304" pitchFamily="18" charset="0"/>
              </a:rPr>
              <a:t>DNA consists of adenine, cytosine, guanine, and thymine, which consist of </a:t>
            </a:r>
            <a:r>
              <a:rPr lang="en-GB" dirty="0">
                <a:solidFill>
                  <a:schemeClr val="accent3">
                    <a:lumMod val="75000"/>
                  </a:schemeClr>
                </a:solidFill>
                <a:latin typeface="Times New Roman" panose="02020603050405020304" pitchFamily="18" charset="0"/>
                <a:cs typeface="Times New Roman" panose="02020603050405020304" pitchFamily="18" charset="0"/>
              </a:rPr>
              <a:t>rings of carbon and nitrogen atoms</a:t>
            </a:r>
            <a:r>
              <a:rPr lang="en-GB" dirty="0">
                <a:latin typeface="Times New Roman" panose="02020603050405020304" pitchFamily="18" charset="0"/>
                <a:cs typeface="Times New Roman" panose="02020603050405020304" pitchFamily="18" charset="0"/>
              </a:rPr>
              <a:t>, </a:t>
            </a:r>
            <a:r>
              <a:rPr lang="en-GB" dirty="0">
                <a:solidFill>
                  <a:schemeClr val="accent3">
                    <a:lumMod val="75000"/>
                  </a:schemeClr>
                </a:solidFill>
                <a:latin typeface="Times New Roman" panose="02020603050405020304" pitchFamily="18" charset="0"/>
                <a:cs typeface="Times New Roman" panose="02020603050405020304" pitchFamily="18" charset="0"/>
              </a:rPr>
              <a:t>with various side chains</a:t>
            </a:r>
            <a:r>
              <a:rPr lang="en-GB" dirty="0">
                <a:latin typeface="Times New Roman" panose="02020603050405020304" pitchFamily="18" charset="0"/>
                <a:cs typeface="Times New Roman" panose="02020603050405020304" pitchFamily="18" charset="0"/>
              </a:rPr>
              <a:t>.</a:t>
            </a:r>
          </a:p>
          <a:p>
            <a:pPr algn="just"/>
            <a:r>
              <a:rPr lang="en-GB" dirty="0">
                <a:solidFill>
                  <a:schemeClr val="accent4">
                    <a:lumMod val="75000"/>
                  </a:schemeClr>
                </a:solidFill>
                <a:latin typeface="Times New Roman" panose="02020603050405020304" pitchFamily="18" charset="0"/>
                <a:cs typeface="Times New Roman" panose="02020603050405020304" pitchFamily="18" charset="0"/>
              </a:rPr>
              <a:t>The N</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 is not directly available to most organisms</a:t>
            </a:r>
            <a:r>
              <a:rPr lang="en-GB" dirty="0">
                <a:latin typeface="Times New Roman" panose="02020603050405020304" pitchFamily="18" charset="0"/>
                <a:cs typeface="Times New Roman" panose="02020603050405020304" pitchFamily="18" charset="0"/>
              </a:rPr>
              <a:t> (a major exception being the </a:t>
            </a:r>
            <a:r>
              <a:rPr lang="en-GB" b="1" dirty="0">
                <a:solidFill>
                  <a:srgbClr val="00B050"/>
                </a:solidFill>
                <a:latin typeface="Times New Roman" panose="02020603050405020304" pitchFamily="18" charset="0"/>
                <a:cs typeface="Times New Roman" panose="02020603050405020304" pitchFamily="18" charset="0"/>
              </a:rPr>
              <a:t>N-fixing bacteria </a:t>
            </a:r>
            <a:r>
              <a:rPr lang="en-GB" dirty="0">
                <a:latin typeface="Times New Roman" panose="02020603050405020304" pitchFamily="18" charset="0"/>
                <a:cs typeface="Times New Roman" panose="02020603050405020304" pitchFamily="18" charset="0"/>
              </a:rPr>
              <a:t>found in legume roots).</a:t>
            </a:r>
          </a:p>
          <a:p>
            <a:pPr algn="just"/>
            <a:r>
              <a:rPr lang="en-GB" dirty="0">
                <a:latin typeface="Times New Roman" panose="02020603050405020304" pitchFamily="18" charset="0"/>
                <a:cs typeface="Times New Roman" panose="02020603050405020304" pitchFamily="18" charset="0"/>
              </a:rPr>
              <a:t>The atmospheric N</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is converted to bioavailable N species (e.g. </a:t>
            </a:r>
            <a:r>
              <a:rPr lang="en-GB" b="1" dirty="0">
                <a:solidFill>
                  <a:srgbClr val="0000FF"/>
                </a:solidFill>
                <a:latin typeface="Times New Roman" panose="02020603050405020304" pitchFamily="18" charset="0"/>
                <a:cs typeface="Times New Roman" panose="02020603050405020304" pitchFamily="18" charset="0"/>
              </a:rPr>
              <a:t>nitrates</a:t>
            </a:r>
            <a:r>
              <a:rPr lang="en-GB" dirty="0">
                <a:latin typeface="Times New Roman" panose="02020603050405020304" pitchFamily="18" charset="0"/>
                <a:cs typeface="Times New Roman" panose="02020603050405020304" pitchFamily="18" charset="0"/>
              </a:rPr>
              <a:t>; </a:t>
            </a:r>
            <a:r>
              <a:rPr lang="en-GB" b="1" dirty="0">
                <a:solidFill>
                  <a:srgbClr val="0000FF"/>
                </a:solidFill>
                <a:latin typeface="Times New Roman" panose="02020603050405020304" pitchFamily="18" charset="0"/>
                <a:cs typeface="Times New Roman" panose="02020603050405020304" pitchFamily="18" charset="0"/>
              </a:rPr>
              <a:t>NO</a:t>
            </a:r>
            <a:r>
              <a:rPr lang="en-GB" b="1" baseline="-25000" dirty="0">
                <a:solidFill>
                  <a:srgbClr val="0000FF"/>
                </a:solidFill>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 abiotically (e.g. lightning strikes or fires) and biotically (e.g. by the </a:t>
            </a:r>
            <a:r>
              <a:rPr lang="en-GB" b="1" dirty="0">
                <a:solidFill>
                  <a:srgbClr val="0000FF"/>
                </a:solidFill>
                <a:latin typeface="Times New Roman" panose="02020603050405020304" pitchFamily="18" charset="0"/>
                <a:cs typeface="Times New Roman" panose="02020603050405020304" pitchFamily="18" charset="0"/>
              </a:rPr>
              <a:t>N-fixing bacteria</a:t>
            </a:r>
            <a:r>
              <a:rPr lang="en-GB" dirty="0">
                <a:latin typeface="Times New Roman" panose="02020603050405020304" pitchFamily="18" charset="0"/>
                <a:cs typeface="Times New Roman" panose="02020603050405020304" pitchFamily="18" charset="0"/>
              </a:rPr>
              <a:t> known as diazotrophs).</a:t>
            </a:r>
          </a:p>
        </p:txBody>
      </p:sp>
    </p:spTree>
    <p:extLst>
      <p:ext uri="{BB962C8B-B14F-4D97-AF65-F5344CB8AC3E}">
        <p14:creationId xmlns:p14="http://schemas.microsoft.com/office/powerpoint/2010/main" val="183037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3053B0-14DC-458A-A884-61FCF2027F87}"/>
              </a:ext>
            </a:extLst>
          </p:cNvPr>
          <p:cNvSpPr>
            <a:spLocks noGrp="1"/>
          </p:cNvSpPr>
          <p:nvPr>
            <p:ph idx="1"/>
          </p:nvPr>
        </p:nvSpPr>
        <p:spPr>
          <a:xfrm>
            <a:off x="1484310" y="206477"/>
            <a:ext cx="10018713" cy="5584723"/>
          </a:xfrm>
        </p:spPr>
        <p:txBody>
          <a:bodyPr/>
          <a:lstStyle/>
          <a:p>
            <a:pPr algn="just"/>
            <a:r>
              <a:rPr lang="en-GB" dirty="0">
                <a:latin typeface="Times New Roman" panose="02020603050405020304" pitchFamily="18" charset="0"/>
                <a:cs typeface="Times New Roman" panose="02020603050405020304" pitchFamily="18" charset="0"/>
              </a:rPr>
              <a:t>The </a:t>
            </a:r>
            <a:r>
              <a:rPr lang="en-GB" dirty="0">
                <a:solidFill>
                  <a:srgbClr val="0000FF"/>
                </a:solidFill>
                <a:latin typeface="Times New Roman" panose="02020603050405020304" pitchFamily="18" charset="0"/>
                <a:cs typeface="Times New Roman" panose="02020603050405020304" pitchFamily="18" charset="0"/>
              </a:rPr>
              <a:t>reduction half-reactions </a:t>
            </a:r>
            <a:r>
              <a:rPr lang="en-GB" dirty="0">
                <a:latin typeface="Times New Roman" panose="02020603050405020304" pitchFamily="18" charset="0"/>
                <a:cs typeface="Times New Roman" panose="02020603050405020304" pitchFamily="18" charset="0"/>
              </a:rPr>
              <a:t>for this reaction are as follows:</a:t>
            </a: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endParaRPr lang="en-GB" dirty="0">
              <a:latin typeface="Times New Roman" panose="02020603050405020304" pitchFamily="18" charset="0"/>
              <a:cs typeface="Times New Roman" panose="02020603050405020304" pitchFamily="18" charset="0"/>
            </a:endParaRPr>
          </a:p>
          <a:p>
            <a:pPr algn="just"/>
            <a:r>
              <a:rPr lang="en-GB" dirty="0">
                <a:latin typeface="Times New Roman" panose="02020603050405020304" pitchFamily="18" charset="0"/>
                <a:cs typeface="Times New Roman" panose="02020603050405020304" pitchFamily="18" charset="0"/>
              </a:rPr>
              <a:t>Therefore, the balanced oxidation-reduction reactions are</a:t>
            </a:r>
          </a:p>
          <a:p>
            <a:endParaRPr lang="en-GB" dirty="0"/>
          </a:p>
          <a:p>
            <a:endParaRPr lang="en-GB" dirty="0"/>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6107763C-36EA-4394-91D1-7CA52186C46A}"/>
              </a:ext>
            </a:extLst>
          </p:cNvPr>
          <p:cNvPicPr>
            <a:picLocks noChangeAspect="1"/>
          </p:cNvPicPr>
          <p:nvPr/>
        </p:nvPicPr>
        <p:blipFill>
          <a:blip r:embed="rId2"/>
          <a:stretch>
            <a:fillRect/>
          </a:stretch>
        </p:blipFill>
        <p:spPr>
          <a:xfrm>
            <a:off x="5334000" y="876300"/>
            <a:ext cx="1524000" cy="381000"/>
          </a:xfrm>
          <a:prstGeom prst="rect">
            <a:avLst/>
          </a:prstGeom>
        </p:spPr>
      </p:pic>
      <p:pic>
        <p:nvPicPr>
          <p:cNvPr id="7" name="Picture 6">
            <a:extLst>
              <a:ext uri="{FF2B5EF4-FFF2-40B4-BE49-F238E27FC236}">
                <a16:creationId xmlns:a16="http://schemas.microsoft.com/office/drawing/2014/main" id="{4D02B39E-5C12-49F5-A7F5-BB400DBBCE32}"/>
              </a:ext>
            </a:extLst>
          </p:cNvPr>
          <p:cNvPicPr>
            <a:picLocks noChangeAspect="1"/>
          </p:cNvPicPr>
          <p:nvPr/>
        </p:nvPicPr>
        <p:blipFill>
          <a:blip r:embed="rId3"/>
          <a:stretch>
            <a:fillRect/>
          </a:stretch>
        </p:blipFill>
        <p:spPr>
          <a:xfrm>
            <a:off x="4095750" y="1685311"/>
            <a:ext cx="4000500" cy="400050"/>
          </a:xfrm>
          <a:prstGeom prst="rect">
            <a:avLst/>
          </a:prstGeom>
        </p:spPr>
      </p:pic>
      <p:pic>
        <p:nvPicPr>
          <p:cNvPr id="9" name="Picture 8">
            <a:extLst>
              <a:ext uri="{FF2B5EF4-FFF2-40B4-BE49-F238E27FC236}">
                <a16:creationId xmlns:a16="http://schemas.microsoft.com/office/drawing/2014/main" id="{268F7EC5-CD55-497E-9E7B-BD730E13CFF0}"/>
              </a:ext>
            </a:extLst>
          </p:cNvPr>
          <p:cNvPicPr>
            <a:picLocks noChangeAspect="1"/>
          </p:cNvPicPr>
          <p:nvPr/>
        </p:nvPicPr>
        <p:blipFill>
          <a:blip r:embed="rId4"/>
          <a:stretch>
            <a:fillRect/>
          </a:stretch>
        </p:blipFill>
        <p:spPr>
          <a:xfrm>
            <a:off x="3586162" y="2920949"/>
            <a:ext cx="5019675" cy="1724025"/>
          </a:xfrm>
          <a:prstGeom prst="rect">
            <a:avLst/>
          </a:prstGeom>
        </p:spPr>
      </p:pic>
    </p:spTree>
    <p:extLst>
      <p:ext uri="{BB962C8B-B14F-4D97-AF65-F5344CB8AC3E}">
        <p14:creationId xmlns:p14="http://schemas.microsoft.com/office/powerpoint/2010/main" val="2414408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71750-2DB7-4EC2-91B2-5FCA02F05A51}"/>
              </a:ext>
            </a:extLst>
          </p:cNvPr>
          <p:cNvSpPr>
            <a:spLocks noGrp="1"/>
          </p:cNvSpPr>
          <p:nvPr>
            <p:ph idx="1"/>
          </p:nvPr>
        </p:nvSpPr>
        <p:spPr>
          <a:xfrm>
            <a:off x="1484310" y="1752600"/>
            <a:ext cx="10018713" cy="4638367"/>
          </a:xfrm>
        </p:spPr>
        <p:txBody>
          <a:bodyPr/>
          <a:lstStyle/>
          <a:p>
            <a:pPr algn="just"/>
            <a:r>
              <a:rPr lang="en-GB" dirty="0">
                <a:latin typeface="Times New Roman" panose="02020603050405020304" pitchFamily="18" charset="0"/>
                <a:cs typeface="Times New Roman" panose="02020603050405020304" pitchFamily="18" charset="0"/>
              </a:rPr>
              <a:t>Compounds of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(S), as those of N, exist at atmospheric concentrations well in excess of what would be expected from equilibrium geochemistry in an atmosphere with 21%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is released to the atmosphere as either </a:t>
            </a:r>
            <a:r>
              <a:rPr lang="en-GB" dirty="0">
                <a:solidFill>
                  <a:schemeClr val="accent4">
                    <a:lumMod val="75000"/>
                  </a:schemeClr>
                </a:solidFill>
                <a:latin typeface="Times New Roman" panose="02020603050405020304" pitchFamily="18" charset="0"/>
                <a:cs typeface="Times New Roman" panose="02020603050405020304" pitchFamily="18" charset="0"/>
              </a:rPr>
              <a:t>reduced forms</a:t>
            </a:r>
            <a:r>
              <a:rPr lang="en-GB" dirty="0">
                <a:latin typeface="Times New Roman" panose="02020603050405020304" pitchFamily="18" charset="0"/>
                <a:cs typeface="Times New Roman" panose="02020603050405020304" pitchFamily="18" charset="0"/>
              </a:rPr>
              <a:t>, e.g. </a:t>
            </a:r>
            <a:r>
              <a:rPr lang="en-GB" b="1" dirty="0">
                <a:solidFill>
                  <a:srgbClr val="00B050"/>
                </a:solidFill>
                <a:latin typeface="Times New Roman" panose="02020603050405020304" pitchFamily="18" charset="0"/>
                <a:cs typeface="Times New Roman" panose="02020603050405020304" pitchFamily="18" charset="0"/>
              </a:rPr>
              <a:t>hydrogen </a:t>
            </a:r>
            <a:r>
              <a:rPr lang="en-GB" b="1" dirty="0" err="1">
                <a:solidFill>
                  <a:srgbClr val="00B050"/>
                </a:solidFill>
                <a:latin typeface="Times New Roman" panose="02020603050405020304" pitchFamily="18" charset="0"/>
                <a:cs typeface="Times New Roman" panose="02020603050405020304" pitchFamily="18" charset="0"/>
              </a:rPr>
              <a:t>sulfide</a:t>
            </a:r>
            <a:r>
              <a:rPr lang="en-GB" dirty="0">
                <a:latin typeface="Times New Roman" panose="02020603050405020304" pitchFamily="18" charset="0"/>
                <a:cs typeface="Times New Roman" panose="02020603050405020304" pitchFamily="18" charset="0"/>
              </a:rPr>
              <a:t>, or </a:t>
            </a:r>
            <a:r>
              <a:rPr lang="en-GB" dirty="0">
                <a:solidFill>
                  <a:schemeClr val="accent4">
                    <a:lumMod val="75000"/>
                  </a:schemeClr>
                </a:solidFill>
                <a:latin typeface="Times New Roman" panose="02020603050405020304" pitchFamily="18" charset="0"/>
                <a:cs typeface="Times New Roman" panose="02020603050405020304" pitchFamily="18" charset="0"/>
              </a:rPr>
              <a:t>oxidized forms</a:t>
            </a:r>
            <a:r>
              <a:rPr lang="en-GB" dirty="0">
                <a:latin typeface="Times New Roman" panose="02020603050405020304" pitchFamily="18" charset="0"/>
                <a:cs typeface="Times New Roman" panose="02020603050405020304" pitchFamily="18" charset="0"/>
              </a:rPr>
              <a:t>, e.g. </a:t>
            </a:r>
            <a:r>
              <a:rPr lang="en-GB" b="1" dirty="0" err="1">
                <a:solidFill>
                  <a:srgbClr val="00B050"/>
                </a:solidFill>
                <a:latin typeface="Times New Roman" panose="02020603050405020304" pitchFamily="18" charset="0"/>
                <a:cs typeface="Times New Roman" panose="02020603050405020304" pitchFamily="18" charset="0"/>
              </a:rPr>
              <a:t>sulfur</a:t>
            </a:r>
            <a:r>
              <a:rPr lang="en-GB" b="1" dirty="0">
                <a:solidFill>
                  <a:srgbClr val="00B050"/>
                </a:solidFill>
                <a:latin typeface="Times New Roman" panose="02020603050405020304" pitchFamily="18" charset="0"/>
                <a:cs typeface="Times New Roman" panose="02020603050405020304" pitchFamily="18" charset="0"/>
              </a:rPr>
              <a:t> dioxide </a:t>
            </a:r>
            <a:r>
              <a:rPr lang="en-GB" dirty="0">
                <a:latin typeface="Times New Roman" panose="02020603050405020304" pitchFamily="18" charset="0"/>
                <a:cs typeface="Times New Roman" panose="02020603050405020304" pitchFamily="18" charset="0"/>
              </a:rPr>
              <a:t>(Figure next slide). Both forms include air pollutants.</a:t>
            </a:r>
          </a:p>
          <a:p>
            <a:pPr algn="just"/>
            <a:r>
              <a:rPr lang="en-GB" b="1" dirty="0">
                <a:latin typeface="Times New Roman" panose="02020603050405020304" pitchFamily="18" charset="0"/>
                <a:cs typeface="Times New Roman" panose="02020603050405020304" pitchFamily="18" charset="0"/>
              </a:rPr>
              <a:t>Hydrogen </a:t>
            </a:r>
            <a:r>
              <a:rPr lang="en-GB" b="1" dirty="0" err="1">
                <a:latin typeface="Times New Roman" panose="02020603050405020304" pitchFamily="18" charset="0"/>
                <a:cs typeface="Times New Roman" panose="02020603050405020304" pitchFamily="18" charset="0"/>
              </a:rPr>
              <a:t>sulfide</a:t>
            </a:r>
            <a:r>
              <a:rPr lang="en-GB" b="1"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is oxidized to </a:t>
            </a:r>
            <a:r>
              <a:rPr lang="en-GB" dirty="0" err="1">
                <a:solidFill>
                  <a:srgbClr val="00B050"/>
                </a:solidFill>
                <a:latin typeface="Times New Roman" panose="02020603050405020304" pitchFamily="18" charset="0"/>
                <a:cs typeface="Times New Roman" panose="02020603050405020304" pitchFamily="18" charset="0"/>
              </a:rPr>
              <a:t>sulfur</a:t>
            </a:r>
            <a:r>
              <a:rPr lang="en-GB" dirty="0">
                <a:solidFill>
                  <a:srgbClr val="00B050"/>
                </a:solidFill>
                <a:latin typeface="Times New Roman" panose="02020603050405020304" pitchFamily="18" charset="0"/>
                <a:cs typeface="Times New Roman" panose="02020603050405020304" pitchFamily="18" charset="0"/>
              </a:rPr>
              <a:t> dioxide </a:t>
            </a:r>
            <a:r>
              <a:rPr lang="en-GB" dirty="0">
                <a:latin typeface="Times New Roman" panose="02020603050405020304" pitchFamily="18" charset="0"/>
                <a:cs typeface="Times New Roman" panose="02020603050405020304" pitchFamily="18" charset="0"/>
              </a:rPr>
              <a:t>in a three-step process.</a:t>
            </a:r>
          </a:p>
          <a:p>
            <a:pPr algn="just"/>
            <a:r>
              <a:rPr lang="en-GB" dirty="0">
                <a:latin typeface="Times New Roman" panose="02020603050405020304" pitchFamily="18" charset="0"/>
                <a:cs typeface="Times New Roman" panose="02020603050405020304" pitchFamily="18" charset="0"/>
              </a:rPr>
              <a:t>Note that the </a:t>
            </a:r>
            <a:r>
              <a:rPr lang="en-GB" b="1" dirty="0">
                <a:solidFill>
                  <a:srgbClr val="FF0000"/>
                </a:solidFill>
                <a:latin typeface="Times New Roman" panose="02020603050405020304" pitchFamily="18" charset="0"/>
                <a:cs typeface="Times New Roman" panose="02020603050405020304" pitchFamily="18" charset="0"/>
              </a:rPr>
              <a:t>hydroxyl radical </a:t>
            </a:r>
            <a:r>
              <a:rPr lang="en-GB" dirty="0">
                <a:latin typeface="Times New Roman" panose="02020603050405020304" pitchFamily="18" charset="0"/>
                <a:cs typeface="Times New Roman" panose="02020603050405020304" pitchFamily="18" charset="0"/>
              </a:rPr>
              <a:t>initiates the transformation </a:t>
            </a:r>
            <a:r>
              <a:rPr lang="en-GB" dirty="0">
                <a:solidFill>
                  <a:schemeClr val="accent4">
                    <a:lumMod val="75000"/>
                  </a:schemeClr>
                </a:solidFill>
                <a:latin typeface="Times New Roman" panose="02020603050405020304" pitchFamily="18" charset="0"/>
                <a:cs typeface="Times New Roman" panose="02020603050405020304" pitchFamily="18" charset="0"/>
              </a:rPr>
              <a:t>from hydrogen </a:t>
            </a:r>
            <a:r>
              <a:rPr lang="en-GB" dirty="0" err="1">
                <a:solidFill>
                  <a:schemeClr val="accent4">
                    <a:lumMod val="75000"/>
                  </a:schemeClr>
                </a:solidFill>
                <a:latin typeface="Times New Roman" panose="02020603050405020304" pitchFamily="18" charset="0"/>
                <a:cs typeface="Times New Roman" panose="02020603050405020304" pitchFamily="18" charset="0"/>
              </a:rPr>
              <a:t>sulfide</a:t>
            </a:r>
            <a:r>
              <a:rPr lang="en-GB" dirty="0">
                <a:solidFill>
                  <a:schemeClr val="accent4">
                    <a:lumMod val="75000"/>
                  </a:schemeClr>
                </a:solidFill>
                <a:latin typeface="Times New Roman" panose="02020603050405020304" pitchFamily="18" charset="0"/>
                <a:cs typeface="Times New Roman" panose="02020603050405020304" pitchFamily="18" charset="0"/>
              </a:rPr>
              <a:t> to </a:t>
            </a:r>
            <a:r>
              <a:rPr lang="en-GB" dirty="0" err="1">
                <a:solidFill>
                  <a:schemeClr val="accent4">
                    <a:lumMod val="75000"/>
                  </a:schemeClr>
                </a:solidFill>
                <a:latin typeface="Times New Roman" panose="02020603050405020304" pitchFamily="18" charset="0"/>
                <a:cs typeface="Times New Roman" panose="02020603050405020304" pitchFamily="18" charset="0"/>
              </a:rPr>
              <a:t>sulfur</a:t>
            </a:r>
            <a:r>
              <a:rPr lang="en-GB" dirty="0">
                <a:solidFill>
                  <a:schemeClr val="accent4">
                    <a:lumMod val="75000"/>
                  </a:schemeClr>
                </a:solidFill>
                <a:latin typeface="Times New Roman" panose="02020603050405020304" pitchFamily="18" charset="0"/>
                <a:cs typeface="Times New Roman" panose="02020603050405020304" pitchFamily="18" charset="0"/>
              </a:rPr>
              <a:t> dioxide</a:t>
            </a:r>
            <a:r>
              <a:rPr lang="en-GB" dirty="0">
                <a:latin typeface="Times New Roman" panose="02020603050405020304" pitchFamily="18" charset="0"/>
                <a:cs typeface="Times New Roman" panose="02020603050405020304" pitchFamily="18" charset="0"/>
              </a:rPr>
              <a:t>:</a:t>
            </a:r>
          </a:p>
          <a:p>
            <a:endParaRPr lang="en-GB" dirty="0"/>
          </a:p>
          <a:p>
            <a:endParaRPr lang="en-GB" dirty="0"/>
          </a:p>
        </p:txBody>
      </p:sp>
      <p:sp>
        <p:nvSpPr>
          <p:cNvPr id="4" name="Title 1">
            <a:extLst>
              <a:ext uri="{FF2B5EF4-FFF2-40B4-BE49-F238E27FC236}">
                <a16:creationId xmlns:a16="http://schemas.microsoft.com/office/drawing/2014/main" id="{F22B79DB-5831-4852-9AD6-6FF2BAE1C3F2}"/>
              </a:ext>
            </a:extLst>
          </p:cNvPr>
          <p:cNvSpPr txBox="1">
            <a:spLocks/>
          </p:cNvSpPr>
          <p:nvPr/>
        </p:nvSpPr>
        <p:spPr>
          <a:xfrm>
            <a:off x="1484313" y="685800"/>
            <a:ext cx="10018712" cy="1293920"/>
          </a:xfrm>
          <a:prstGeom prst="rect">
            <a:avLst/>
          </a:prstGeom>
          <a:effectLst/>
        </p:spPr>
        <p:txBody>
          <a:bodyPr vert="horz" lIns="91440" tIns="45720" rIns="91440" bIns="45720" rtlCol="0" anchor="ctr">
            <a:normAutofit fontScale="9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b="1" dirty="0">
                <a:solidFill>
                  <a:srgbClr val="0000FF"/>
                </a:solidFill>
                <a:latin typeface="Times New Roman" panose="02020603050405020304" pitchFamily="18" charset="0"/>
                <a:cs typeface="Times New Roman" panose="02020603050405020304" pitchFamily="18" charset="0"/>
              </a:rPr>
              <a:t>The </a:t>
            </a:r>
            <a:r>
              <a:rPr lang="en-US" altLang="zh-TW" sz="3200" b="1" dirty="0">
                <a:solidFill>
                  <a:srgbClr val="0000FF"/>
                </a:solidFill>
                <a:latin typeface="Times New Roman" panose="02020603050405020304" pitchFamily="18" charset="0"/>
                <a:cs typeface="Times New Roman" panose="02020603050405020304" pitchFamily="18" charset="0"/>
              </a:rPr>
              <a:t>Nitrogen and Sulfur Cycles</a:t>
            </a:r>
            <a:r>
              <a:rPr lang="en-GB" sz="3200" dirty="0">
                <a:solidFill>
                  <a:srgbClr val="0000FF"/>
                </a:solidFill>
                <a:latin typeface="Times New Roman" panose="02020603050405020304" pitchFamily="18" charset="0"/>
                <a:cs typeface="Times New Roman" panose="02020603050405020304" pitchFamily="18" charset="0"/>
              </a:rPr>
              <a:t>– </a:t>
            </a:r>
          </a:p>
          <a:p>
            <a:r>
              <a:rPr lang="en-GB" sz="3200" dirty="0">
                <a:solidFill>
                  <a:srgbClr val="0000FF"/>
                </a:solidFill>
                <a:latin typeface="Times New Roman" panose="02020603050405020304" pitchFamily="18" charset="0"/>
                <a:cs typeface="Times New Roman" panose="02020603050405020304" pitchFamily="18" charset="0"/>
              </a:rPr>
              <a:t>The </a:t>
            </a:r>
            <a:r>
              <a:rPr lang="en-GB" sz="3200" dirty="0" err="1">
                <a:solidFill>
                  <a:srgbClr val="0000FF"/>
                </a:solidFill>
                <a:latin typeface="Times New Roman" panose="02020603050405020304" pitchFamily="18" charset="0"/>
                <a:cs typeface="Times New Roman" panose="02020603050405020304" pitchFamily="18" charset="0"/>
              </a:rPr>
              <a:t>Sulfur</a:t>
            </a:r>
            <a:r>
              <a:rPr lang="en-GB" sz="3200" dirty="0">
                <a:solidFill>
                  <a:srgbClr val="0000FF"/>
                </a:solidFill>
                <a:latin typeface="Times New Roman" panose="02020603050405020304" pitchFamily="18" charset="0"/>
                <a:cs typeface="Times New Roman" panose="02020603050405020304" pitchFamily="18" charset="0"/>
              </a:rPr>
              <a:t> Cycle</a:t>
            </a:r>
            <a:br>
              <a:rPr lang="en-GB" sz="3200" dirty="0">
                <a:solidFill>
                  <a:srgbClr val="0000FF"/>
                </a:solidFill>
                <a:latin typeface="Times New Roman" panose="02020603050405020304" pitchFamily="18" charset="0"/>
                <a:cs typeface="Times New Roman" panose="02020603050405020304" pitchFamily="18" charset="0"/>
              </a:rPr>
            </a:br>
            <a:endParaRPr lang="en-GB" sz="32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9E1B622-5DF4-40CD-B2D5-E0398F29CAFA}"/>
              </a:ext>
            </a:extLst>
          </p:cNvPr>
          <p:cNvPicPr>
            <a:picLocks noChangeAspect="1"/>
          </p:cNvPicPr>
          <p:nvPr/>
        </p:nvPicPr>
        <p:blipFill>
          <a:blip r:embed="rId2"/>
          <a:stretch>
            <a:fillRect/>
          </a:stretch>
        </p:blipFill>
        <p:spPr>
          <a:xfrm>
            <a:off x="4100512" y="5505450"/>
            <a:ext cx="3990975" cy="342900"/>
          </a:xfrm>
          <a:prstGeom prst="rect">
            <a:avLst/>
          </a:prstGeom>
        </p:spPr>
      </p:pic>
      <p:pic>
        <p:nvPicPr>
          <p:cNvPr id="8" name="Picture 7">
            <a:extLst>
              <a:ext uri="{FF2B5EF4-FFF2-40B4-BE49-F238E27FC236}">
                <a16:creationId xmlns:a16="http://schemas.microsoft.com/office/drawing/2014/main" id="{10DCE999-FA2F-4869-9116-22F6C27D72E2}"/>
              </a:ext>
            </a:extLst>
          </p:cNvPr>
          <p:cNvPicPr>
            <a:picLocks noChangeAspect="1"/>
          </p:cNvPicPr>
          <p:nvPr/>
        </p:nvPicPr>
        <p:blipFill>
          <a:blip r:embed="rId3"/>
          <a:stretch>
            <a:fillRect/>
          </a:stretch>
        </p:blipFill>
        <p:spPr>
          <a:xfrm>
            <a:off x="4138611" y="5943446"/>
            <a:ext cx="3914775" cy="352425"/>
          </a:xfrm>
          <a:prstGeom prst="rect">
            <a:avLst/>
          </a:prstGeom>
        </p:spPr>
      </p:pic>
      <p:pic>
        <p:nvPicPr>
          <p:cNvPr id="10" name="Picture 9">
            <a:extLst>
              <a:ext uri="{FF2B5EF4-FFF2-40B4-BE49-F238E27FC236}">
                <a16:creationId xmlns:a16="http://schemas.microsoft.com/office/drawing/2014/main" id="{6336153A-51B7-4B5E-98AB-826517F6314F}"/>
              </a:ext>
            </a:extLst>
          </p:cNvPr>
          <p:cNvPicPr>
            <a:picLocks noChangeAspect="1"/>
          </p:cNvPicPr>
          <p:nvPr/>
        </p:nvPicPr>
        <p:blipFill>
          <a:blip r:embed="rId4"/>
          <a:stretch>
            <a:fillRect/>
          </a:stretch>
        </p:blipFill>
        <p:spPr>
          <a:xfrm>
            <a:off x="4138611" y="6390967"/>
            <a:ext cx="3752850" cy="314325"/>
          </a:xfrm>
          <a:prstGeom prst="rect">
            <a:avLst/>
          </a:prstGeom>
        </p:spPr>
      </p:pic>
    </p:spTree>
    <p:extLst>
      <p:ext uri="{BB962C8B-B14F-4D97-AF65-F5344CB8AC3E}">
        <p14:creationId xmlns:p14="http://schemas.microsoft.com/office/powerpoint/2010/main" val="2774968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67B64-B70A-4154-B087-94B2CB378F44}"/>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C380849-4575-4149-8344-E64D7F2BA2F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92E64CC-D563-4A57-9436-7608F3C0402F}"/>
              </a:ext>
            </a:extLst>
          </p:cNvPr>
          <p:cNvPicPr>
            <a:picLocks noChangeAspect="1"/>
          </p:cNvPicPr>
          <p:nvPr/>
        </p:nvPicPr>
        <p:blipFill>
          <a:blip r:embed="rId2"/>
          <a:stretch>
            <a:fillRect/>
          </a:stretch>
        </p:blipFill>
        <p:spPr>
          <a:xfrm>
            <a:off x="3357562" y="685800"/>
            <a:ext cx="5476875" cy="6105525"/>
          </a:xfrm>
          <a:prstGeom prst="rect">
            <a:avLst/>
          </a:prstGeom>
        </p:spPr>
      </p:pic>
    </p:spTree>
    <p:extLst>
      <p:ext uri="{BB962C8B-B14F-4D97-AF65-F5344CB8AC3E}">
        <p14:creationId xmlns:p14="http://schemas.microsoft.com/office/powerpoint/2010/main" val="32037882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78CE4A13-2BFF-4627-D13B-DD6C763A6B46}"/>
              </a:ext>
            </a:extLst>
          </p:cNvPr>
          <p:cNvPicPr>
            <a:picLocks noChangeAspect="1"/>
          </p:cNvPicPr>
          <p:nvPr/>
        </p:nvPicPr>
        <p:blipFill>
          <a:blip r:embed="rId2"/>
          <a:stretch>
            <a:fillRect/>
          </a:stretch>
        </p:blipFill>
        <p:spPr>
          <a:xfrm>
            <a:off x="2004145" y="0"/>
            <a:ext cx="8183710" cy="6858000"/>
          </a:xfrm>
          <a:prstGeom prst="rect">
            <a:avLst/>
          </a:prstGeom>
        </p:spPr>
      </p:pic>
    </p:spTree>
    <p:extLst>
      <p:ext uri="{BB962C8B-B14F-4D97-AF65-F5344CB8AC3E}">
        <p14:creationId xmlns:p14="http://schemas.microsoft.com/office/powerpoint/2010/main" val="19024352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5D46B-42F2-4DCF-A73F-1920C0A804E4}"/>
              </a:ext>
            </a:extLst>
          </p:cNvPr>
          <p:cNvSpPr>
            <a:spLocks noGrp="1"/>
          </p:cNvSpPr>
          <p:nvPr>
            <p:ph idx="1"/>
          </p:nvPr>
        </p:nvSpPr>
        <p:spPr>
          <a:xfrm>
            <a:off x="1484310" y="266701"/>
            <a:ext cx="10018713" cy="5524500"/>
          </a:xfrm>
        </p:spPr>
        <p:txBody>
          <a:bodyPr/>
          <a:lstStyle/>
          <a:p>
            <a:pPr algn="just"/>
            <a:r>
              <a:rPr lang="en-GB" dirty="0">
                <a:latin typeface="Times New Roman" panose="02020603050405020304" pitchFamily="18" charset="0"/>
                <a:cs typeface="Times New Roman" panose="02020603050405020304" pitchFamily="18" charset="0"/>
              </a:rPr>
              <a:t>The atmospheric reactions of SO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are very complex, and proceed through at least three different pathways to the </a:t>
            </a:r>
            <a:r>
              <a:rPr lang="en-GB" b="1" dirty="0" err="1">
                <a:solidFill>
                  <a:srgbClr val="FF0000"/>
                </a:solidFill>
                <a:latin typeface="Times New Roman" panose="02020603050405020304" pitchFamily="18" charset="0"/>
                <a:cs typeface="Times New Roman" panose="02020603050405020304" pitchFamily="18" charset="0"/>
              </a:rPr>
              <a:t>sulfate</a:t>
            </a:r>
            <a:r>
              <a:rPr lang="en-GB" b="1" dirty="0">
                <a:solidFill>
                  <a:srgbClr val="FF0000"/>
                </a:solidFill>
                <a:latin typeface="Times New Roman" panose="02020603050405020304" pitchFamily="18" charset="0"/>
                <a:cs typeface="Times New Roman" panose="02020603050405020304" pitchFamily="18" charset="0"/>
              </a:rPr>
              <a:t> ion (SO</a:t>
            </a:r>
            <a:r>
              <a:rPr lang="en-GB" b="1" baseline="-25000" dirty="0">
                <a:solidFill>
                  <a:srgbClr val="FF0000"/>
                </a:solidFill>
                <a:latin typeface="Times New Roman" panose="02020603050405020304" pitchFamily="18" charset="0"/>
                <a:cs typeface="Times New Roman" panose="02020603050405020304" pitchFamily="18" charset="0"/>
              </a:rPr>
              <a:t>4</a:t>
            </a:r>
            <a:r>
              <a:rPr lang="en-GB" b="1" dirty="0">
                <a:solidFill>
                  <a:srgbClr val="FF0000"/>
                </a:solidFill>
                <a:latin typeface="Times New Roman" panose="02020603050405020304" pitchFamily="18" charset="0"/>
                <a:cs typeface="Times New Roman" panose="02020603050405020304" pitchFamily="18" charset="0"/>
              </a:rPr>
              <a:t> </a:t>
            </a:r>
            <a:r>
              <a:rPr lang="en-GB" b="1" baseline="30000" dirty="0">
                <a:solidFill>
                  <a:srgbClr val="FF0000"/>
                </a:solidFill>
                <a:latin typeface="Times New Roman" panose="02020603050405020304" pitchFamily="18" charset="0"/>
                <a:cs typeface="Times New Roman" panose="02020603050405020304" pitchFamily="18" charset="0"/>
              </a:rPr>
              <a:t>2-</a:t>
            </a:r>
            <a:r>
              <a:rPr lang="en-GB" b="1" dirty="0">
                <a:solidFill>
                  <a:srgbClr val="FF0000"/>
                </a:solidFill>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dioxide can react with the </a:t>
            </a:r>
            <a:r>
              <a:rPr lang="en-GB" dirty="0">
                <a:solidFill>
                  <a:srgbClr val="00B050"/>
                </a:solidFill>
                <a:latin typeface="Times New Roman" panose="02020603050405020304" pitchFamily="18" charset="0"/>
                <a:cs typeface="Times New Roman" panose="02020603050405020304" pitchFamily="18" charset="0"/>
              </a:rPr>
              <a:t>hydroxyl radical </a:t>
            </a:r>
            <a:r>
              <a:rPr lang="en-GB" dirty="0">
                <a:latin typeface="Times New Roman" panose="02020603050405020304" pitchFamily="18" charset="0"/>
                <a:cs typeface="Times New Roman" panose="02020603050405020304" pitchFamily="18" charset="0"/>
              </a:rPr>
              <a:t>to form the </a:t>
            </a:r>
            <a:r>
              <a:rPr lang="en-GB" dirty="0">
                <a:solidFill>
                  <a:srgbClr val="0000FF"/>
                </a:solidFill>
                <a:latin typeface="Times New Roman" panose="02020603050405020304" pitchFamily="18" charset="0"/>
                <a:cs typeface="Times New Roman" panose="02020603050405020304" pitchFamily="18" charset="0"/>
              </a:rPr>
              <a:t>HSO</a:t>
            </a:r>
            <a:r>
              <a:rPr lang="en-GB" baseline="-25000" dirty="0">
                <a:solidFill>
                  <a:srgbClr val="0000FF"/>
                </a:solidFill>
                <a:latin typeface="Times New Roman" panose="02020603050405020304" pitchFamily="18" charset="0"/>
                <a:cs typeface="Times New Roman" panose="02020603050405020304" pitchFamily="18" charset="0"/>
              </a:rPr>
              <a:t>3</a:t>
            </a:r>
            <a:r>
              <a:rPr lang="en-GB" dirty="0">
                <a:solidFill>
                  <a:srgbClr val="0000FF"/>
                </a:solidFill>
                <a:latin typeface="Times New Roman" panose="02020603050405020304" pitchFamily="18" charset="0"/>
                <a:cs typeface="Times New Roman" panose="02020603050405020304" pitchFamily="18" charset="0"/>
              </a:rPr>
              <a:t> radical</a:t>
            </a:r>
            <a:r>
              <a:rPr lang="en-GB" dirty="0">
                <a:latin typeface="Times New Roman" panose="02020603050405020304" pitchFamily="18" charset="0"/>
                <a:cs typeface="Times New Roman" panose="02020603050405020304" pitchFamily="18" charset="0"/>
              </a:rPr>
              <a:t>, which then can react with another </a:t>
            </a:r>
            <a:r>
              <a:rPr lang="en-GB" dirty="0">
                <a:solidFill>
                  <a:srgbClr val="00B050"/>
                </a:solidFill>
                <a:latin typeface="Times New Roman" panose="02020603050405020304" pitchFamily="18" charset="0"/>
                <a:cs typeface="Times New Roman" panose="02020603050405020304" pitchFamily="18" charset="0"/>
              </a:rPr>
              <a:t>hydroxyl radical </a:t>
            </a:r>
            <a:r>
              <a:rPr lang="en-GB" dirty="0">
                <a:latin typeface="Times New Roman" panose="02020603050405020304" pitchFamily="18" charset="0"/>
                <a:cs typeface="Times New Roman" panose="02020603050405020304" pitchFamily="18" charset="0"/>
              </a:rPr>
              <a:t>to form </a:t>
            </a:r>
            <a:r>
              <a:rPr lang="en-GB" dirty="0">
                <a:solidFill>
                  <a:srgbClr val="FF0000"/>
                </a:solidFill>
                <a:latin typeface="Times New Roman" panose="02020603050405020304" pitchFamily="18" charset="0"/>
                <a:cs typeface="Times New Roman" panose="02020603050405020304" pitchFamily="18" charset="0"/>
              </a:rPr>
              <a:t>water and SO</a:t>
            </a:r>
            <a:r>
              <a:rPr lang="en-GB" baseline="-25000" dirty="0">
                <a:solidFill>
                  <a:srgbClr val="FF0000"/>
                </a:solidFill>
                <a:latin typeface="Times New Roman" panose="02020603050405020304" pitchFamily="18" charset="0"/>
                <a:cs typeface="Times New Roman" panose="02020603050405020304" pitchFamily="18" charset="0"/>
              </a:rPr>
              <a:t>3</a:t>
            </a:r>
            <a:r>
              <a:rPr lang="en-GB" dirty="0">
                <a:solidFill>
                  <a:srgbClr val="FF0000"/>
                </a:solidFill>
                <a:latin typeface="Times New Roman" panose="02020603050405020304" pitchFamily="18" charset="0"/>
                <a:cs typeface="Times New Roman" panose="02020603050405020304" pitchFamily="18" charset="0"/>
              </a:rPr>
              <a:t> or H</a:t>
            </a:r>
            <a:r>
              <a:rPr lang="en-GB" baseline="-25000" dirty="0">
                <a:solidFill>
                  <a:srgbClr val="FF0000"/>
                </a:solidFill>
                <a:latin typeface="Times New Roman" panose="02020603050405020304" pitchFamily="18" charset="0"/>
                <a:cs typeface="Times New Roman" panose="02020603050405020304" pitchFamily="18" charset="0"/>
              </a:rPr>
              <a:t>2</a:t>
            </a:r>
            <a:r>
              <a:rPr lang="en-GB" dirty="0">
                <a:solidFill>
                  <a:srgbClr val="FF0000"/>
                </a:solidFill>
                <a:latin typeface="Times New Roman" panose="02020603050405020304" pitchFamily="18" charset="0"/>
                <a:cs typeface="Times New Roman" panose="02020603050405020304" pitchFamily="18" charset="0"/>
              </a:rPr>
              <a:t>SO</a:t>
            </a:r>
            <a:r>
              <a:rPr lang="en-GB" baseline="-25000" dirty="0">
                <a:solidFill>
                  <a:srgbClr val="FF0000"/>
                </a:solidFill>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a:t>
            </a:r>
          </a:p>
          <a:p>
            <a:pPr algn="just"/>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dioxide has </a:t>
            </a:r>
            <a:r>
              <a:rPr lang="en-GB" dirty="0">
                <a:solidFill>
                  <a:srgbClr val="00B050"/>
                </a:solidFill>
                <a:latin typeface="Times New Roman" panose="02020603050405020304" pitchFamily="18" charset="0"/>
                <a:cs typeface="Times New Roman" panose="02020603050405020304" pitchFamily="18" charset="0"/>
              </a:rPr>
              <a:t>sufficient aqueous solubility </a:t>
            </a:r>
            <a:r>
              <a:rPr lang="en-GB" dirty="0">
                <a:latin typeface="Times New Roman" panose="02020603050405020304" pitchFamily="18" charset="0"/>
                <a:cs typeface="Times New Roman" panose="02020603050405020304" pitchFamily="18" charset="0"/>
              </a:rPr>
              <a:t>to dissolve in water droplets where it can react with </a:t>
            </a:r>
            <a:r>
              <a:rPr lang="en-GB" b="1" dirty="0">
                <a:latin typeface="Times New Roman" panose="02020603050405020304" pitchFamily="18" charset="0"/>
                <a:cs typeface="Times New Roman" panose="02020603050405020304" pitchFamily="18" charset="0"/>
              </a:rPr>
              <a:t>oxygen</a:t>
            </a:r>
            <a:r>
              <a:rPr lang="en-GB" dirty="0">
                <a:latin typeface="Times New Roman" panose="02020603050405020304" pitchFamily="18" charset="0"/>
                <a:cs typeface="Times New Roman" panose="02020603050405020304" pitchFamily="18" charset="0"/>
              </a:rPr>
              <a:t> gas to form </a:t>
            </a:r>
            <a:r>
              <a:rPr lang="en-GB" b="1" dirty="0">
                <a:solidFill>
                  <a:srgbClr val="FF0000"/>
                </a:solidFill>
                <a:latin typeface="Times New Roman" panose="02020603050405020304" pitchFamily="18" charset="0"/>
                <a:cs typeface="Times New Roman" panose="02020603050405020304" pitchFamily="18" charset="0"/>
              </a:rPr>
              <a:t>SO</a:t>
            </a:r>
            <a:r>
              <a:rPr lang="en-GB" b="1" baseline="-25000" dirty="0">
                <a:solidFill>
                  <a:srgbClr val="FF0000"/>
                </a:solidFill>
                <a:latin typeface="Times New Roman" panose="02020603050405020304" pitchFamily="18" charset="0"/>
                <a:cs typeface="Times New Roman" panose="02020603050405020304" pitchFamily="18" charset="0"/>
              </a:rPr>
              <a:t>4</a:t>
            </a:r>
            <a:r>
              <a:rPr lang="en-GB" b="1" dirty="0">
                <a:solidFill>
                  <a:srgbClr val="FF0000"/>
                </a:solidFill>
                <a:latin typeface="Times New Roman" panose="02020603050405020304" pitchFamily="18" charset="0"/>
                <a:cs typeface="Times New Roman" panose="02020603050405020304" pitchFamily="18" charset="0"/>
              </a:rPr>
              <a:t> </a:t>
            </a:r>
            <a:r>
              <a:rPr lang="en-GB" b="1" baseline="30000" dirty="0">
                <a:solidFill>
                  <a:srgbClr val="FF0000"/>
                </a:solidFill>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third pathway to </a:t>
            </a:r>
            <a:r>
              <a:rPr lang="en-GB" dirty="0" err="1">
                <a:latin typeface="Times New Roman" panose="02020603050405020304" pitchFamily="18" charset="0"/>
                <a:cs typeface="Times New Roman" panose="02020603050405020304" pitchFamily="18" charset="0"/>
              </a:rPr>
              <a:t>sulfate</a:t>
            </a:r>
            <a:r>
              <a:rPr lang="en-GB" dirty="0">
                <a:latin typeface="Times New Roman" panose="02020603050405020304" pitchFamily="18" charset="0"/>
                <a:cs typeface="Times New Roman" panose="02020603050405020304" pitchFamily="18" charset="0"/>
              </a:rPr>
              <a:t> occurs when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dioxide reacts with </a:t>
            </a:r>
            <a:r>
              <a:rPr lang="en-GB" dirty="0">
                <a:solidFill>
                  <a:srgbClr val="FF0000"/>
                </a:solidFill>
                <a:latin typeface="Times New Roman" panose="02020603050405020304" pitchFamily="18" charset="0"/>
                <a:cs typeface="Times New Roman" panose="02020603050405020304" pitchFamily="18" charset="0"/>
              </a:rPr>
              <a:t>hydrogen peroxide</a:t>
            </a:r>
            <a:r>
              <a:rPr lang="en-GB" dirty="0">
                <a:solidFill>
                  <a:srgbClr val="00B05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to form sulfuric acid:</a:t>
            </a:r>
          </a:p>
          <a:p>
            <a:endParaRPr lang="en-GB" dirty="0"/>
          </a:p>
          <a:p>
            <a:endParaRPr lang="en-GB" dirty="0"/>
          </a:p>
          <a:p>
            <a:endParaRPr lang="en-GB" dirty="0"/>
          </a:p>
          <a:p>
            <a:endParaRPr lang="en-GB" dirty="0"/>
          </a:p>
        </p:txBody>
      </p:sp>
      <p:pic>
        <p:nvPicPr>
          <p:cNvPr id="5" name="Picture 4">
            <a:extLst>
              <a:ext uri="{FF2B5EF4-FFF2-40B4-BE49-F238E27FC236}">
                <a16:creationId xmlns:a16="http://schemas.microsoft.com/office/drawing/2014/main" id="{5DBA8E4D-F48E-4930-89FE-A01397248E33}"/>
              </a:ext>
            </a:extLst>
          </p:cNvPr>
          <p:cNvPicPr>
            <a:picLocks noChangeAspect="1"/>
          </p:cNvPicPr>
          <p:nvPr/>
        </p:nvPicPr>
        <p:blipFill>
          <a:blip r:embed="rId2"/>
          <a:stretch>
            <a:fillRect/>
          </a:stretch>
        </p:blipFill>
        <p:spPr>
          <a:xfrm>
            <a:off x="3657600" y="4418217"/>
            <a:ext cx="4876800" cy="1895475"/>
          </a:xfrm>
          <a:prstGeom prst="rect">
            <a:avLst/>
          </a:prstGeom>
        </p:spPr>
      </p:pic>
    </p:spTree>
    <p:extLst>
      <p:ext uri="{BB962C8B-B14F-4D97-AF65-F5344CB8AC3E}">
        <p14:creationId xmlns:p14="http://schemas.microsoft.com/office/powerpoint/2010/main" val="3659517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2D736-33F2-4D8A-8D7D-D9337C2B9342}"/>
              </a:ext>
            </a:extLst>
          </p:cNvPr>
          <p:cNvSpPr>
            <a:spLocks noGrp="1"/>
          </p:cNvSpPr>
          <p:nvPr>
            <p:ph idx="1"/>
          </p:nvPr>
        </p:nvSpPr>
        <p:spPr>
          <a:xfrm>
            <a:off x="1484310" y="196645"/>
            <a:ext cx="10018713" cy="6302478"/>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With sufficient residence time in the atmosphere, S will be oxidized to the </a:t>
            </a:r>
            <a:r>
              <a:rPr lang="en-GB" dirty="0" err="1">
                <a:latin typeface="Times New Roman" panose="02020603050405020304" pitchFamily="18" charset="0"/>
                <a:cs typeface="Times New Roman" panose="02020603050405020304" pitchFamily="18" charset="0"/>
              </a:rPr>
              <a:t>sulfate</a:t>
            </a:r>
            <a:r>
              <a:rPr lang="en-GB" dirty="0">
                <a:latin typeface="Times New Roman" panose="02020603050405020304" pitchFamily="18" charset="0"/>
                <a:cs typeface="Times New Roman" panose="02020603050405020304" pitchFamily="18" charset="0"/>
              </a:rPr>
              <a:t> ion, usually forming </a:t>
            </a:r>
            <a:r>
              <a:rPr lang="en-GB" b="1" dirty="0">
                <a:solidFill>
                  <a:srgbClr val="00B050"/>
                </a:solidFill>
                <a:latin typeface="Times New Roman" panose="02020603050405020304" pitchFamily="18" charset="0"/>
                <a:cs typeface="Times New Roman" panose="02020603050405020304" pitchFamily="18" charset="0"/>
              </a:rPr>
              <a:t>sulfuric acid (H</a:t>
            </a:r>
            <a:r>
              <a:rPr lang="en-GB" b="1" baseline="-25000" dirty="0">
                <a:solidFill>
                  <a:srgbClr val="00B050"/>
                </a:solidFill>
                <a:latin typeface="Times New Roman" panose="02020603050405020304" pitchFamily="18" charset="0"/>
                <a:cs typeface="Times New Roman" panose="02020603050405020304" pitchFamily="18" charset="0"/>
              </a:rPr>
              <a:t>2</a:t>
            </a:r>
            <a:r>
              <a:rPr lang="en-GB" b="1" dirty="0">
                <a:solidFill>
                  <a:srgbClr val="00B050"/>
                </a:solidFill>
                <a:latin typeface="Times New Roman" panose="02020603050405020304" pitchFamily="18" charset="0"/>
                <a:cs typeface="Times New Roman" panose="02020603050405020304" pitchFamily="18" charset="0"/>
              </a:rPr>
              <a:t>SO</a:t>
            </a:r>
            <a:r>
              <a:rPr lang="en-GB" b="1" baseline="-25000" dirty="0">
                <a:solidFill>
                  <a:srgbClr val="00B050"/>
                </a:solidFill>
                <a:latin typeface="Times New Roman" panose="02020603050405020304" pitchFamily="18" charset="0"/>
                <a:cs typeface="Times New Roman" panose="02020603050405020304" pitchFamily="18" charset="0"/>
              </a:rPr>
              <a:t>4</a:t>
            </a:r>
            <a:r>
              <a:rPr lang="en-GB" b="1" dirty="0">
                <a:solidFill>
                  <a:srgbClr val="00B050"/>
                </a:solidFill>
                <a:latin typeface="Times New Roman" panose="02020603050405020304" pitchFamily="18" charset="0"/>
                <a:cs typeface="Times New Roman" panose="02020603050405020304" pitchFamily="18" charset="0"/>
              </a:rPr>
              <a:t>).</a:t>
            </a:r>
          </a:p>
          <a:p>
            <a:pPr algn="just"/>
            <a:r>
              <a:rPr lang="en-GB" b="1" dirty="0">
                <a:solidFill>
                  <a:srgbClr val="00B050"/>
                </a:solidFill>
                <a:latin typeface="Times New Roman" panose="02020603050405020304" pitchFamily="18" charset="0"/>
                <a:cs typeface="Times New Roman" panose="02020603050405020304" pitchFamily="18" charset="0"/>
              </a:rPr>
              <a:t>Ammonia (NH</a:t>
            </a:r>
            <a:r>
              <a:rPr lang="en-GB" b="1" baseline="-25000" dirty="0">
                <a:solidFill>
                  <a:srgbClr val="00B050"/>
                </a:solidFill>
                <a:latin typeface="Times New Roman" panose="02020603050405020304" pitchFamily="18" charset="0"/>
                <a:cs typeface="Times New Roman" panose="02020603050405020304" pitchFamily="18" charset="0"/>
              </a:rPr>
              <a:t>3</a:t>
            </a:r>
            <a:r>
              <a:rPr lang="en-GB" b="1" dirty="0">
                <a:solidFill>
                  <a:srgbClr val="00B050"/>
                </a:solidFill>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the most common base in the atmosphere, reacts with H</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to form ammonium </a:t>
            </a:r>
            <a:r>
              <a:rPr lang="en-GB" dirty="0" err="1">
                <a:latin typeface="Times New Roman" panose="02020603050405020304" pitchFamily="18" charset="0"/>
                <a:cs typeface="Times New Roman" panose="02020603050405020304" pitchFamily="18" charset="0"/>
              </a:rPr>
              <a:t>bisulfate</a:t>
            </a:r>
            <a:r>
              <a:rPr lang="en-GB" dirty="0">
                <a:latin typeface="Times New Roman" panose="02020603050405020304" pitchFamily="18" charset="0"/>
                <a:cs typeface="Times New Roman" panose="02020603050405020304" pitchFamily="18" charset="0"/>
              </a:rPr>
              <a:t> (NH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HSO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and ammonium </a:t>
            </a:r>
            <a:r>
              <a:rPr lang="en-GB" dirty="0" err="1">
                <a:latin typeface="Times New Roman" panose="02020603050405020304" pitchFamily="18" charset="0"/>
                <a:cs typeface="Times New Roman" panose="02020603050405020304" pitchFamily="18" charset="0"/>
              </a:rPr>
              <a:t>sulfate</a:t>
            </a:r>
            <a:r>
              <a:rPr lang="en-GB" dirty="0">
                <a:latin typeface="Times New Roman" panose="02020603050405020304" pitchFamily="18" charset="0"/>
                <a:cs typeface="Times New Roman" panose="02020603050405020304" pitchFamily="18" charset="0"/>
              </a:rPr>
              <a:t> ((NH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The compounds H</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NH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HSO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and (NH</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all are </a:t>
            </a:r>
            <a:r>
              <a:rPr lang="en-GB" dirty="0">
                <a:solidFill>
                  <a:schemeClr val="accent4">
                    <a:lumMod val="75000"/>
                  </a:schemeClr>
                </a:solidFill>
                <a:latin typeface="Times New Roman" panose="02020603050405020304" pitchFamily="18" charset="0"/>
                <a:cs typeface="Times New Roman" panose="02020603050405020304" pitchFamily="18" charset="0"/>
              </a:rPr>
              <a:t>hydroscopic substances</a:t>
            </a:r>
            <a:r>
              <a:rPr lang="en-GB" dirty="0">
                <a:latin typeface="Times New Roman" panose="02020603050405020304" pitchFamily="18" charset="0"/>
                <a:cs typeface="Times New Roman" panose="02020603050405020304" pitchFamily="18" charset="0"/>
              </a:rPr>
              <a:t>, i.e. readily dissolved in water.</a:t>
            </a:r>
          </a:p>
          <a:p>
            <a:pPr algn="just"/>
            <a:r>
              <a:rPr lang="en-GB" dirty="0">
                <a:latin typeface="Times New Roman" panose="02020603050405020304" pitchFamily="18" charset="0"/>
                <a:cs typeface="Times New Roman" panose="02020603050405020304" pitchFamily="18" charset="0"/>
              </a:rPr>
              <a:t>Thus, they wash out of the atmosphere during precipitation events.</a:t>
            </a:r>
          </a:p>
          <a:p>
            <a:pPr algn="just"/>
            <a:r>
              <a:rPr lang="en-GB" dirty="0">
                <a:latin typeface="Times New Roman" panose="02020603050405020304" pitchFamily="18" charset="0"/>
                <a:cs typeface="Times New Roman" panose="02020603050405020304" pitchFamily="18" charset="0"/>
              </a:rPr>
              <a:t>Arguably, the most common reduced form of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that is the </a:t>
            </a:r>
            <a:r>
              <a:rPr lang="en-GB" dirty="0">
                <a:solidFill>
                  <a:schemeClr val="accent4">
                    <a:lumMod val="75000"/>
                  </a:schemeClr>
                </a:solidFill>
                <a:latin typeface="Times New Roman" panose="02020603050405020304" pitchFamily="18" charset="0"/>
                <a:cs typeface="Times New Roman" panose="02020603050405020304" pitchFamily="18" charset="0"/>
              </a:rPr>
              <a:t>highly toxic </a:t>
            </a:r>
            <a:r>
              <a:rPr lang="en-GB" dirty="0">
                <a:latin typeface="Times New Roman" panose="02020603050405020304" pitchFamily="18" charset="0"/>
                <a:cs typeface="Times New Roman" panose="02020603050405020304" pitchFamily="18" charset="0"/>
              </a:rPr>
              <a:t>and important pollutant, </a:t>
            </a:r>
            <a:r>
              <a:rPr lang="en-GB" b="1" dirty="0">
                <a:solidFill>
                  <a:srgbClr val="0000FF"/>
                </a:solidFill>
                <a:latin typeface="Times New Roman" panose="02020603050405020304" pitchFamily="18" charset="0"/>
                <a:cs typeface="Times New Roman" panose="02020603050405020304" pitchFamily="18" charset="0"/>
              </a:rPr>
              <a:t>hydrogen </a:t>
            </a:r>
            <a:r>
              <a:rPr lang="en-GB" b="1" dirty="0" err="1">
                <a:solidFill>
                  <a:srgbClr val="0000FF"/>
                </a:solidFill>
                <a:latin typeface="Times New Roman" panose="02020603050405020304" pitchFamily="18" charset="0"/>
                <a:cs typeface="Times New Roman" panose="02020603050405020304" pitchFamily="18" charset="0"/>
              </a:rPr>
              <a:t>sulfide</a:t>
            </a:r>
            <a:r>
              <a:rPr lang="en-GB" b="1" dirty="0">
                <a:solidFill>
                  <a:srgbClr val="0000FF"/>
                </a:solidFill>
                <a:latin typeface="Times New Roman" panose="02020603050405020304" pitchFamily="18" charset="0"/>
                <a:cs typeface="Times New Roman" panose="02020603050405020304" pitchFamily="18" charset="0"/>
              </a:rPr>
              <a:t> (H</a:t>
            </a:r>
            <a:r>
              <a:rPr lang="en-GB" b="1" baseline="-25000" dirty="0">
                <a:solidFill>
                  <a:srgbClr val="0000FF"/>
                </a:solidFill>
                <a:latin typeface="Times New Roman" panose="02020603050405020304" pitchFamily="18" charset="0"/>
                <a:cs typeface="Times New Roman" panose="02020603050405020304" pitchFamily="18" charset="0"/>
              </a:rPr>
              <a:t>2</a:t>
            </a:r>
            <a:r>
              <a:rPr lang="en-GB" b="1" dirty="0">
                <a:solidFill>
                  <a:srgbClr val="0000FF"/>
                </a:solidFill>
                <a:latin typeface="Times New Roman" panose="02020603050405020304" pitchFamily="18" charset="0"/>
                <a:cs typeface="Times New Roman" panose="02020603050405020304" pitchFamily="18" charset="0"/>
              </a:rPr>
              <a:t>S).</a:t>
            </a:r>
          </a:p>
          <a:p>
            <a:pPr algn="just"/>
            <a:r>
              <a:rPr lang="en-GB" dirty="0">
                <a:latin typeface="Times New Roman" panose="02020603050405020304" pitchFamily="18" charset="0"/>
                <a:cs typeface="Times New Roman" panose="02020603050405020304" pitchFamily="18" charset="0"/>
              </a:rPr>
              <a:t>Certain microbes, especially bacteria, reduce nitrogen and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using the N or S as energy sources through the acceptance of electrons.</a:t>
            </a:r>
          </a:p>
          <a:p>
            <a:pPr algn="just"/>
            <a:r>
              <a:rPr lang="en-GB" dirty="0">
                <a:latin typeface="Times New Roman" panose="02020603050405020304" pitchFamily="18" charset="0"/>
                <a:cs typeface="Times New Roman" panose="02020603050405020304" pitchFamily="18" charset="0"/>
              </a:rPr>
              <a:t>For example, </a:t>
            </a:r>
            <a:r>
              <a:rPr lang="en-GB" dirty="0" err="1">
                <a:solidFill>
                  <a:schemeClr val="accent4">
                    <a:lumMod val="75000"/>
                  </a:schemeClr>
                </a:solidFill>
                <a:latin typeface="Times New Roman" panose="02020603050405020304" pitchFamily="18" charset="0"/>
                <a:cs typeface="Times New Roman" panose="02020603050405020304" pitchFamily="18" charset="0"/>
              </a:rPr>
              <a:t>sulfur</a:t>
            </a:r>
            <a:r>
              <a:rPr lang="en-GB" dirty="0">
                <a:solidFill>
                  <a:schemeClr val="accent4">
                    <a:lumMod val="75000"/>
                  </a:schemeClr>
                </a:solidFill>
                <a:latin typeface="Times New Roman" panose="02020603050405020304" pitchFamily="18" charset="0"/>
                <a:cs typeface="Times New Roman" panose="02020603050405020304" pitchFamily="18" charset="0"/>
              </a:rPr>
              <a:t>-reducing bacteria can produce H</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S </a:t>
            </a:r>
            <a:r>
              <a:rPr lang="en-GB" dirty="0">
                <a:latin typeface="Times New Roman" panose="02020603050405020304" pitchFamily="18" charset="0"/>
                <a:cs typeface="Times New Roman" panose="02020603050405020304" pitchFamily="18" charset="0"/>
              </a:rPr>
              <a:t>by chemically changing oxidized forms of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especially </a:t>
            </a:r>
            <a:r>
              <a:rPr lang="en-GB" dirty="0" err="1">
                <a:latin typeface="Times New Roman" panose="02020603050405020304" pitchFamily="18" charset="0"/>
                <a:cs typeface="Times New Roman" panose="02020603050405020304" pitchFamily="18" charset="0"/>
              </a:rPr>
              <a:t>sulfates</a:t>
            </a:r>
            <a:r>
              <a:rPr lang="en-GB" dirty="0">
                <a:latin typeface="Times New Roman" panose="02020603050405020304" pitchFamily="18" charset="0"/>
                <a:cs typeface="Times New Roman" panose="02020603050405020304" pitchFamily="18" charset="0"/>
              </a:rPr>
              <a:t> (compounds containing the ion, SO</a:t>
            </a:r>
            <a:r>
              <a:rPr lang="en-GB" baseline="-25000" dirty="0">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 </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93845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2DCD23-7A50-4168-B069-A3FB4B88C15E}"/>
              </a:ext>
            </a:extLst>
          </p:cNvPr>
          <p:cNvSpPr>
            <a:spLocks noGrp="1"/>
          </p:cNvSpPr>
          <p:nvPr>
            <p:ph idx="1"/>
          </p:nvPr>
        </p:nvSpPr>
        <p:spPr>
          <a:xfrm>
            <a:off x="1484310" y="255639"/>
            <a:ext cx="10018713" cy="5742038"/>
          </a:xfrm>
        </p:spPr>
        <p:txBody>
          <a:bodyPr/>
          <a:lstStyle/>
          <a:p>
            <a:pPr algn="just"/>
            <a:r>
              <a:rPr lang="en-GB" dirty="0">
                <a:latin typeface="Times New Roman" panose="02020603050405020304" pitchFamily="18" charset="0"/>
                <a:cs typeface="Times New Roman" panose="02020603050405020304" pitchFamily="18" charset="0"/>
              </a:rPr>
              <a:t>To do so, the bacteria must have access to the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i.e. it must be in the water, which can be in surface or groundwater, or the water in soil and sediment.</a:t>
            </a:r>
          </a:p>
          <a:p>
            <a:pPr algn="just"/>
            <a:r>
              <a:rPr lang="en-GB" dirty="0">
                <a:latin typeface="Times New Roman" panose="02020603050405020304" pitchFamily="18" charset="0"/>
                <a:cs typeface="Times New Roman" panose="02020603050405020304" pitchFamily="18" charset="0"/>
              </a:rPr>
              <a:t>These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reducers are often </a:t>
            </a:r>
            <a:r>
              <a:rPr lang="en-GB" b="1" dirty="0">
                <a:solidFill>
                  <a:srgbClr val="00B050"/>
                </a:solidFill>
                <a:latin typeface="Times New Roman" panose="02020603050405020304" pitchFamily="18" charset="0"/>
                <a:cs typeface="Times New Roman" panose="02020603050405020304" pitchFamily="18" charset="0"/>
              </a:rPr>
              <a:t>anaerobes</a:t>
            </a:r>
            <a:r>
              <a:rPr lang="en-GB" dirty="0">
                <a:latin typeface="Times New Roman" panose="02020603050405020304" pitchFamily="18" charset="0"/>
                <a:cs typeface="Times New Roman" panose="02020603050405020304" pitchFamily="18" charset="0"/>
              </a:rPr>
              <a:t>, i.e. bacteria that live in water where concentrations of molecular oxygen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are deficient.</a:t>
            </a:r>
          </a:p>
          <a:p>
            <a:pPr algn="just"/>
            <a:r>
              <a:rPr lang="en-GB" dirty="0">
                <a:latin typeface="Times New Roman" panose="02020603050405020304" pitchFamily="18" charset="0"/>
                <a:cs typeface="Times New Roman" panose="02020603050405020304" pitchFamily="18" charset="0"/>
              </a:rPr>
              <a:t>The bacteria remove the 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molecule from the </a:t>
            </a:r>
            <a:r>
              <a:rPr lang="en-GB" dirty="0" err="1">
                <a:latin typeface="Times New Roman" panose="02020603050405020304" pitchFamily="18" charset="0"/>
                <a:cs typeface="Times New Roman" panose="02020603050405020304" pitchFamily="18" charset="0"/>
              </a:rPr>
              <a:t>sulfate</a:t>
            </a:r>
            <a:r>
              <a:rPr lang="en-GB" dirty="0">
                <a:latin typeface="Times New Roman" panose="02020603050405020304" pitchFamily="18" charset="0"/>
                <a:cs typeface="Times New Roman" panose="02020603050405020304" pitchFamily="18" charset="0"/>
              </a:rPr>
              <a:t> leaving only the S, which in turn combines with hydrogen (H) to form gaseous </a:t>
            </a:r>
            <a:r>
              <a:rPr lang="en-GB" b="1" dirty="0">
                <a:solidFill>
                  <a:srgbClr val="00B050"/>
                </a:solidFill>
                <a:latin typeface="Times New Roman" panose="02020603050405020304" pitchFamily="18" charset="0"/>
                <a:cs typeface="Times New Roman" panose="02020603050405020304" pitchFamily="18" charset="0"/>
              </a:rPr>
              <a:t>H</a:t>
            </a:r>
            <a:r>
              <a:rPr lang="en-GB" b="1" baseline="-25000" dirty="0">
                <a:solidFill>
                  <a:srgbClr val="00B050"/>
                </a:solidFill>
                <a:latin typeface="Times New Roman" panose="02020603050405020304" pitchFamily="18" charset="0"/>
                <a:cs typeface="Times New Roman" panose="02020603050405020304" pitchFamily="18" charset="0"/>
              </a:rPr>
              <a:t>2</a:t>
            </a:r>
            <a:r>
              <a:rPr lang="en-GB" b="1" dirty="0">
                <a:solidFill>
                  <a:srgbClr val="00B050"/>
                </a:solidFill>
                <a:latin typeface="Times New Roman" panose="02020603050405020304" pitchFamily="18" charset="0"/>
                <a:cs typeface="Times New Roman" panose="02020603050405020304" pitchFamily="18" charset="0"/>
              </a:rPr>
              <a:t>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In groundwater, sediment water, and soil water, </a:t>
            </a:r>
            <a:r>
              <a:rPr lang="en-GB" dirty="0">
                <a:solidFill>
                  <a:schemeClr val="accent4">
                    <a:lumMod val="75000"/>
                  </a:schemeClr>
                </a:solidFill>
                <a:latin typeface="Times New Roman" panose="02020603050405020304" pitchFamily="18" charset="0"/>
                <a:cs typeface="Times New Roman" panose="02020603050405020304" pitchFamily="18" charset="0"/>
              </a:rPr>
              <a:t>H</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S is formed from the anaerobic</a:t>
            </a:r>
            <a:r>
              <a:rPr lang="en-GB" dirty="0">
                <a:latin typeface="Times New Roman" panose="02020603050405020304" pitchFamily="18" charset="0"/>
                <a:cs typeface="Times New Roman" panose="02020603050405020304" pitchFamily="18" charset="0"/>
              </a:rPr>
              <a:t> or </a:t>
            </a:r>
            <a:r>
              <a:rPr lang="en-GB" dirty="0">
                <a:solidFill>
                  <a:schemeClr val="accent4">
                    <a:lumMod val="75000"/>
                  </a:schemeClr>
                </a:solidFill>
                <a:latin typeface="Times New Roman" panose="02020603050405020304" pitchFamily="18" charset="0"/>
                <a:cs typeface="Times New Roman" panose="02020603050405020304" pitchFamily="18" charset="0"/>
              </a:rPr>
              <a:t>nearly anaerobic decomposition of deposits of </a:t>
            </a:r>
            <a:r>
              <a:rPr lang="en-GB" b="1" dirty="0">
                <a:solidFill>
                  <a:srgbClr val="00B050"/>
                </a:solidFill>
                <a:latin typeface="Times New Roman" panose="02020603050405020304" pitchFamily="18" charset="0"/>
                <a:cs typeface="Times New Roman" panose="02020603050405020304" pitchFamily="18" charset="0"/>
              </a:rPr>
              <a:t>organic matter</a:t>
            </a:r>
            <a:r>
              <a:rPr lang="en-GB" dirty="0">
                <a:latin typeface="Times New Roman" panose="02020603050405020304" pitchFamily="18" charset="0"/>
                <a:cs typeface="Times New Roman" panose="02020603050405020304" pitchFamily="18" charset="0"/>
              </a:rPr>
              <a:t>, e.g. </a:t>
            </a:r>
            <a:r>
              <a:rPr lang="en-GB" b="1" dirty="0">
                <a:latin typeface="Times New Roman" panose="02020603050405020304" pitchFamily="18" charset="0"/>
                <a:cs typeface="Times New Roman" panose="02020603050405020304" pitchFamily="18" charset="0"/>
              </a:rPr>
              <a:t>plant residues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Thus, </a:t>
            </a:r>
            <a:r>
              <a:rPr lang="en-GB" dirty="0">
                <a:solidFill>
                  <a:srgbClr val="0000FF"/>
                </a:solidFill>
                <a:latin typeface="Times New Roman" panose="02020603050405020304" pitchFamily="18" charset="0"/>
                <a:cs typeface="Times New Roman" panose="02020603050405020304" pitchFamily="18" charset="0"/>
              </a:rPr>
              <a:t>redox principles </a:t>
            </a:r>
            <a:r>
              <a:rPr lang="en-GB" dirty="0">
                <a:solidFill>
                  <a:schemeClr val="accent4">
                    <a:lumMod val="75000"/>
                  </a:schemeClr>
                </a:solidFill>
                <a:latin typeface="Times New Roman" panose="02020603050405020304" pitchFamily="18" charset="0"/>
                <a:cs typeface="Times New Roman" panose="02020603050405020304" pitchFamily="18" charset="0"/>
              </a:rPr>
              <a:t>can be used to treat H</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S contamination</a:t>
            </a:r>
            <a:r>
              <a:rPr lang="en-GB" dirty="0">
                <a:latin typeface="Times New Roman" panose="02020603050405020304" pitchFamily="18" charset="0"/>
                <a:cs typeface="Times New Roman" panose="02020603050405020304" pitchFamily="18" charset="0"/>
              </a:rPr>
              <a:t>, i.e. the compound can be oxidized using a number of different oxidants</a:t>
            </a:r>
          </a:p>
        </p:txBody>
      </p:sp>
    </p:spTree>
    <p:extLst>
      <p:ext uri="{BB962C8B-B14F-4D97-AF65-F5344CB8AC3E}">
        <p14:creationId xmlns:p14="http://schemas.microsoft.com/office/powerpoint/2010/main" val="1191672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B0D84-50DC-4EA3-A086-769344EE94B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40EADDFF-02AE-4F9A-9CC5-AAC0A41ACA3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056F127-DAE9-465A-B3D2-AEE8BC32D43A}"/>
              </a:ext>
            </a:extLst>
          </p:cNvPr>
          <p:cNvPicPr>
            <a:picLocks noChangeAspect="1"/>
          </p:cNvPicPr>
          <p:nvPr/>
        </p:nvPicPr>
        <p:blipFill>
          <a:blip r:embed="rId2"/>
          <a:stretch>
            <a:fillRect/>
          </a:stretch>
        </p:blipFill>
        <p:spPr>
          <a:xfrm>
            <a:off x="2950826" y="895370"/>
            <a:ext cx="6714283" cy="5650521"/>
          </a:xfrm>
          <a:prstGeom prst="rect">
            <a:avLst/>
          </a:prstGeom>
        </p:spPr>
      </p:pic>
    </p:spTree>
    <p:extLst>
      <p:ext uri="{BB962C8B-B14F-4D97-AF65-F5344CB8AC3E}">
        <p14:creationId xmlns:p14="http://schemas.microsoft.com/office/powerpoint/2010/main" val="2467296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CE438-BD38-4398-BE0C-C2406390868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C09C4A6-BF78-44EA-9406-A3386D6A8135}"/>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D576240-C476-4E8B-BCE2-3B8243B1C9FC}"/>
              </a:ext>
            </a:extLst>
          </p:cNvPr>
          <p:cNvPicPr>
            <a:picLocks noChangeAspect="1"/>
          </p:cNvPicPr>
          <p:nvPr/>
        </p:nvPicPr>
        <p:blipFill>
          <a:blip r:embed="rId2"/>
          <a:stretch>
            <a:fillRect/>
          </a:stretch>
        </p:blipFill>
        <p:spPr>
          <a:xfrm>
            <a:off x="2558711" y="1470229"/>
            <a:ext cx="7074578" cy="4505325"/>
          </a:xfrm>
          <a:prstGeom prst="rect">
            <a:avLst/>
          </a:prstGeom>
        </p:spPr>
      </p:pic>
    </p:spTree>
    <p:extLst>
      <p:ext uri="{BB962C8B-B14F-4D97-AF65-F5344CB8AC3E}">
        <p14:creationId xmlns:p14="http://schemas.microsoft.com/office/powerpoint/2010/main" val="1580424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A1A752-3D62-4BE1-8AA5-63E26F1C0186}"/>
              </a:ext>
            </a:extLst>
          </p:cNvPr>
          <p:cNvSpPr>
            <a:spLocks noGrp="1"/>
          </p:cNvSpPr>
          <p:nvPr>
            <p:ph idx="1"/>
          </p:nvPr>
        </p:nvSpPr>
        <p:spPr>
          <a:xfrm>
            <a:off x="1484310" y="206477"/>
            <a:ext cx="10018713" cy="5584723"/>
          </a:xfrm>
        </p:spPr>
        <p:txBody>
          <a:bodyPr/>
          <a:lstStyle/>
          <a:p>
            <a:pPr algn="just"/>
            <a:r>
              <a:rPr lang="en-GB" dirty="0">
                <a:latin typeface="Times New Roman" panose="02020603050405020304" pitchFamily="18" charset="0"/>
                <a:cs typeface="Times New Roman" panose="02020603050405020304" pitchFamily="18" charset="0"/>
              </a:rPr>
              <a:t>Strong oxidizers, like </a:t>
            </a:r>
            <a:r>
              <a:rPr lang="en-GB" b="1" dirty="0">
                <a:solidFill>
                  <a:srgbClr val="00B050"/>
                </a:solidFill>
                <a:latin typeface="Times New Roman" panose="02020603050405020304" pitchFamily="18" charset="0"/>
                <a:cs typeface="Times New Roman" panose="02020603050405020304" pitchFamily="18" charset="0"/>
              </a:rPr>
              <a:t>molecular oxygen </a:t>
            </a:r>
            <a:r>
              <a:rPr lang="en-GB" dirty="0">
                <a:latin typeface="Times New Roman" panose="02020603050405020304" pitchFamily="18" charset="0"/>
                <a:cs typeface="Times New Roman" panose="02020603050405020304" pitchFamily="18" charset="0"/>
              </a:rPr>
              <a:t>and </a:t>
            </a:r>
            <a:r>
              <a:rPr lang="en-GB" b="1" dirty="0">
                <a:solidFill>
                  <a:srgbClr val="00B050"/>
                </a:solidFill>
                <a:latin typeface="Times New Roman" panose="02020603050405020304" pitchFamily="18" charset="0"/>
                <a:cs typeface="Times New Roman" panose="02020603050405020304" pitchFamily="18" charset="0"/>
              </a:rPr>
              <a:t>hydrogen peroxide</a:t>
            </a:r>
            <a:r>
              <a:rPr lang="en-GB" dirty="0">
                <a:latin typeface="Times New Roman" panose="02020603050405020304" pitchFamily="18" charset="0"/>
                <a:cs typeface="Times New Roman" panose="02020603050405020304" pitchFamily="18" charset="0"/>
              </a:rPr>
              <a:t>, most effectively oxidize the reduced forms of S, N, or any reduced compound.</a:t>
            </a:r>
          </a:p>
          <a:p>
            <a:pPr algn="just"/>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is also an important component of PM. For example, diesel PM is formed by a number of simultaneous physical processes during cooling and dilution of exhaust, i.e. </a:t>
            </a:r>
            <a:r>
              <a:rPr lang="en-GB" b="1" dirty="0">
                <a:solidFill>
                  <a:schemeClr val="accent4">
                    <a:lumMod val="75000"/>
                  </a:schemeClr>
                </a:solidFill>
                <a:latin typeface="Times New Roman" panose="02020603050405020304" pitchFamily="18" charset="0"/>
                <a:cs typeface="Times New Roman" panose="02020603050405020304" pitchFamily="18" charset="0"/>
              </a:rPr>
              <a:t>nucleation</a:t>
            </a:r>
            <a:r>
              <a:rPr lang="en-GB" dirty="0">
                <a:solidFill>
                  <a:schemeClr val="accent4">
                    <a:lumMod val="75000"/>
                  </a:schemeClr>
                </a:solidFill>
                <a:latin typeface="Times New Roman" panose="02020603050405020304" pitchFamily="18" charset="0"/>
                <a:cs typeface="Times New Roman" panose="02020603050405020304" pitchFamily="18" charset="0"/>
              </a:rPr>
              <a:t>, </a:t>
            </a:r>
            <a:r>
              <a:rPr lang="en-GB" b="1" dirty="0">
                <a:solidFill>
                  <a:schemeClr val="accent4">
                    <a:lumMod val="75000"/>
                  </a:schemeClr>
                </a:solidFill>
                <a:latin typeface="Times New Roman" panose="02020603050405020304" pitchFamily="18" charset="0"/>
                <a:cs typeface="Times New Roman" panose="02020603050405020304" pitchFamily="18" charset="0"/>
              </a:rPr>
              <a:t>coagulation</a:t>
            </a:r>
            <a:r>
              <a:rPr lang="en-GB" dirty="0">
                <a:solidFill>
                  <a:schemeClr val="accent4">
                    <a:lumMod val="75000"/>
                  </a:schemeClr>
                </a:solidFill>
                <a:latin typeface="Times New Roman" panose="02020603050405020304" pitchFamily="18" charset="0"/>
                <a:cs typeface="Times New Roman" panose="02020603050405020304" pitchFamily="18" charset="0"/>
              </a:rPr>
              <a:t>, </a:t>
            </a:r>
            <a:r>
              <a:rPr lang="en-GB" b="1" dirty="0">
                <a:solidFill>
                  <a:schemeClr val="accent4">
                    <a:lumMod val="75000"/>
                  </a:schemeClr>
                </a:solidFill>
                <a:latin typeface="Times New Roman" panose="02020603050405020304" pitchFamily="18" charset="0"/>
                <a:cs typeface="Times New Roman" panose="02020603050405020304" pitchFamily="18" charset="0"/>
              </a:rPr>
              <a:t>condensation</a:t>
            </a:r>
            <a:r>
              <a:rPr lang="en-GB" dirty="0">
                <a:solidFill>
                  <a:schemeClr val="accent4">
                    <a:lumMod val="75000"/>
                  </a:schemeClr>
                </a:solidFill>
                <a:latin typeface="Times New Roman" panose="02020603050405020304" pitchFamily="18" charset="0"/>
                <a:cs typeface="Times New Roman" panose="02020603050405020304" pitchFamily="18" charset="0"/>
              </a:rPr>
              <a:t>, and </a:t>
            </a:r>
            <a:r>
              <a:rPr lang="en-GB" b="1" dirty="0">
                <a:solidFill>
                  <a:schemeClr val="accent4">
                    <a:lumMod val="75000"/>
                  </a:schemeClr>
                </a:solidFill>
                <a:latin typeface="Times New Roman" panose="02020603050405020304" pitchFamily="18" charset="0"/>
                <a:cs typeface="Times New Roman" panose="02020603050405020304" pitchFamily="18" charset="0"/>
              </a:rPr>
              <a:t>adsorption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
            </a:r>
            <a:r>
              <a:rPr lang="en-GB" b="1" dirty="0">
                <a:solidFill>
                  <a:srgbClr val="00B050"/>
                </a:solidFill>
                <a:latin typeface="Times New Roman" panose="02020603050405020304" pitchFamily="18" charset="0"/>
                <a:cs typeface="Times New Roman" panose="02020603050405020304" pitchFamily="18" charset="0"/>
              </a:rPr>
              <a:t>core</a:t>
            </a:r>
            <a:r>
              <a:rPr lang="en-GB" dirty="0">
                <a:latin typeface="Times New Roman" panose="02020603050405020304" pitchFamily="18" charset="0"/>
                <a:cs typeface="Times New Roman" panose="02020603050405020304" pitchFamily="18" charset="0"/>
              </a:rPr>
              <a:t> of the particles is formed by </a:t>
            </a:r>
            <a:r>
              <a:rPr lang="en-GB" dirty="0">
                <a:solidFill>
                  <a:srgbClr val="0000FF"/>
                </a:solidFill>
                <a:latin typeface="Times New Roman" panose="02020603050405020304" pitchFamily="18" charset="0"/>
                <a:cs typeface="Times New Roman" panose="02020603050405020304" pitchFamily="18" charset="0"/>
              </a:rPr>
              <a:t>nucleation</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coagulation</a:t>
            </a:r>
            <a:r>
              <a:rPr lang="en-GB" dirty="0">
                <a:latin typeface="Times New Roman" panose="02020603050405020304" pitchFamily="18" charset="0"/>
                <a:cs typeface="Times New Roman" panose="02020603050405020304" pitchFamily="18" charset="0"/>
              </a:rPr>
              <a:t> from primary spherical particles consisting of </a:t>
            </a:r>
            <a:r>
              <a:rPr lang="en-GB" b="1" dirty="0">
                <a:latin typeface="Times New Roman" panose="02020603050405020304" pitchFamily="18" charset="0"/>
                <a:cs typeface="Times New Roman" panose="02020603050405020304" pitchFamily="18" charset="0"/>
              </a:rPr>
              <a:t>solid carbonaceous matter</a:t>
            </a:r>
            <a:r>
              <a:rPr lang="en-GB" dirty="0">
                <a:latin typeface="Times New Roman" panose="02020603050405020304" pitchFamily="18" charset="0"/>
                <a:cs typeface="Times New Roman" panose="02020603050405020304" pitchFamily="18" charset="0"/>
              </a:rPr>
              <a:t>, known as </a:t>
            </a:r>
            <a:r>
              <a:rPr lang="en-GB" dirty="0">
                <a:solidFill>
                  <a:srgbClr val="FF0000"/>
                </a:solidFill>
                <a:latin typeface="Times New Roman" panose="02020603050405020304" pitchFamily="18" charset="0"/>
                <a:cs typeface="Times New Roman" panose="02020603050405020304" pitchFamily="18" charset="0"/>
              </a:rPr>
              <a:t>elemental carbon (EC)</a:t>
            </a:r>
            <a:r>
              <a:rPr lang="en-GB" dirty="0">
                <a:latin typeface="Times New Roman" panose="02020603050405020304" pitchFamily="18" charset="0"/>
                <a:cs typeface="Times New Roman" panose="02020603050405020304" pitchFamily="18" charset="0"/>
              </a:rPr>
              <a:t> and </a:t>
            </a:r>
            <a:r>
              <a:rPr lang="en-GB" dirty="0">
                <a:solidFill>
                  <a:srgbClr val="FF0000"/>
                </a:solidFill>
                <a:latin typeface="Times New Roman" panose="02020603050405020304" pitchFamily="18" charset="0"/>
                <a:cs typeface="Times New Roman" panose="02020603050405020304" pitchFamily="18" charset="0"/>
              </a:rPr>
              <a:t>ash</a:t>
            </a:r>
            <a:r>
              <a:rPr lang="en-GB" dirty="0">
                <a:latin typeface="Times New Roman" panose="02020603050405020304" pitchFamily="18" charset="0"/>
                <a:cs typeface="Times New Roman" panose="02020603050405020304" pitchFamily="18" charset="0"/>
              </a:rPr>
              <a:t> (metals and other elements).</a:t>
            </a:r>
          </a:p>
          <a:p>
            <a:pPr algn="just"/>
            <a:r>
              <a:rPr lang="en-GB" dirty="0">
                <a:latin typeface="Times New Roman" panose="02020603050405020304" pitchFamily="18" charset="0"/>
                <a:cs typeface="Times New Roman" panose="02020603050405020304" pitchFamily="18" charset="0"/>
              </a:rPr>
              <a:t>By </a:t>
            </a:r>
            <a:r>
              <a:rPr lang="en-GB" dirty="0">
                <a:solidFill>
                  <a:srgbClr val="0000FF"/>
                </a:solidFill>
                <a:latin typeface="Times New Roman" panose="02020603050405020304" pitchFamily="18" charset="0"/>
                <a:cs typeface="Times New Roman" panose="02020603050405020304" pitchFamily="18" charset="0"/>
              </a:rPr>
              <a:t>coagulation, adsorption, and condensation</a:t>
            </a:r>
            <a:r>
              <a:rPr lang="en-GB" dirty="0">
                <a:latin typeface="Times New Roman" panose="02020603050405020304" pitchFamily="18" charset="0"/>
                <a:cs typeface="Times New Roman" panose="02020603050405020304" pitchFamily="18" charset="0"/>
              </a:rPr>
              <a:t>, various organic and S compounds (e.g. </a:t>
            </a:r>
            <a:r>
              <a:rPr lang="en-GB" dirty="0" err="1">
                <a:latin typeface="Times New Roman" panose="02020603050405020304" pitchFamily="18" charset="0"/>
                <a:cs typeface="Times New Roman" panose="02020603050405020304" pitchFamily="18" charset="0"/>
              </a:rPr>
              <a:t>sulfates</a:t>
            </a:r>
            <a:r>
              <a:rPr lang="en-GB" dirty="0">
                <a:latin typeface="Times New Roman" panose="02020603050405020304" pitchFamily="18" charset="0"/>
                <a:cs typeface="Times New Roman" panose="02020603050405020304" pitchFamily="18" charset="0"/>
              </a:rPr>
              <a:t>) are added and combined with other condensed material (Figure 22.8)</a:t>
            </a:r>
          </a:p>
        </p:txBody>
      </p:sp>
    </p:spTree>
    <p:extLst>
      <p:ext uri="{BB962C8B-B14F-4D97-AF65-F5344CB8AC3E}">
        <p14:creationId xmlns:p14="http://schemas.microsoft.com/office/powerpoint/2010/main" val="179793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AAFBC7-9D63-403D-80C6-592F2CD8C266}"/>
              </a:ext>
            </a:extLst>
          </p:cNvPr>
          <p:cNvSpPr>
            <a:spLocks noGrp="1"/>
          </p:cNvSpPr>
          <p:nvPr>
            <p:ph idx="1"/>
          </p:nvPr>
        </p:nvSpPr>
        <p:spPr>
          <a:xfrm>
            <a:off x="1484310" y="275303"/>
            <a:ext cx="10018713" cy="6213987"/>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Indeed, along with P, the amount of N is the major limiting factor on </a:t>
            </a:r>
            <a:r>
              <a:rPr lang="en-GB" dirty="0">
                <a:solidFill>
                  <a:schemeClr val="accent3">
                    <a:lumMod val="75000"/>
                  </a:schemeClr>
                </a:solidFill>
                <a:latin typeface="Times New Roman" panose="02020603050405020304" pitchFamily="18" charset="0"/>
                <a:cs typeface="Times New Roman" panose="02020603050405020304" pitchFamily="18" charset="0"/>
              </a:rPr>
              <a:t>the rate of net primary production of biomass </a:t>
            </a:r>
            <a:r>
              <a:rPr lang="en-GB" dirty="0">
                <a:latin typeface="Times New Roman" panose="02020603050405020304" pitchFamily="18" charset="0"/>
                <a:cs typeface="Times New Roman" panose="02020603050405020304" pitchFamily="18" charset="0"/>
              </a:rPr>
              <a:t>in most ecosystems. </a:t>
            </a:r>
          </a:p>
          <a:p>
            <a:pPr algn="just"/>
            <a:r>
              <a:rPr lang="en-GB" dirty="0">
                <a:latin typeface="Times New Roman" panose="02020603050405020304" pitchFamily="18" charset="0"/>
                <a:cs typeface="Times New Roman" panose="02020603050405020304" pitchFamily="18" charset="0"/>
              </a:rPr>
              <a:t>An increase in </a:t>
            </a:r>
            <a:r>
              <a:rPr lang="en-GB" dirty="0">
                <a:solidFill>
                  <a:srgbClr val="00B050"/>
                </a:solidFill>
                <a:latin typeface="Times New Roman" panose="02020603050405020304" pitchFamily="18" charset="0"/>
                <a:cs typeface="Times New Roman" panose="02020603050405020304" pitchFamily="18" charset="0"/>
              </a:rPr>
              <a:t>bioavailable N</a:t>
            </a:r>
            <a:r>
              <a:rPr lang="en-GB" dirty="0">
                <a:latin typeface="Times New Roman" panose="02020603050405020304" pitchFamily="18" charset="0"/>
                <a:cs typeface="Times New Roman" panose="02020603050405020304" pitchFamily="18" charset="0"/>
              </a:rPr>
              <a:t> is associated with an increase in production of biomass of these organisms in an ecosystem.</a:t>
            </a:r>
          </a:p>
          <a:p>
            <a:pPr algn="just"/>
            <a:r>
              <a:rPr lang="en-GB" dirty="0">
                <a:latin typeface="Times New Roman" panose="02020603050405020304" pitchFamily="18" charset="0"/>
                <a:cs typeface="Times New Roman" panose="02020603050405020304" pitchFamily="18" charset="0"/>
              </a:rPr>
              <a:t>For example, increasing the amount of carbon in a lake system will </a:t>
            </a:r>
            <a:r>
              <a:rPr lang="en-GB" dirty="0">
                <a:solidFill>
                  <a:schemeClr val="accent3">
                    <a:lumMod val="75000"/>
                  </a:schemeClr>
                </a:solidFill>
                <a:latin typeface="Times New Roman" panose="02020603050405020304" pitchFamily="18" charset="0"/>
                <a:cs typeface="Times New Roman" panose="02020603050405020304" pitchFamily="18" charset="0"/>
              </a:rPr>
              <a:t>have little effect</a:t>
            </a:r>
            <a:r>
              <a:rPr lang="en-GB" dirty="0">
                <a:latin typeface="Times New Roman" panose="02020603050405020304" pitchFamily="18" charset="0"/>
                <a:cs typeface="Times New Roman" panose="02020603050405020304" pitchFamily="18" charset="0"/>
              </a:rPr>
              <a:t> on the production of biomass since </a:t>
            </a:r>
            <a:r>
              <a:rPr lang="en-GB" dirty="0">
                <a:solidFill>
                  <a:srgbClr val="0000FF"/>
                </a:solidFill>
                <a:latin typeface="Times New Roman" panose="02020603050405020304" pitchFamily="18" charset="0"/>
                <a:cs typeface="Times New Roman" panose="02020603050405020304" pitchFamily="18" charset="0"/>
              </a:rPr>
              <a:t>most systems have ample mass of bioavailable C</a:t>
            </a:r>
            <a:r>
              <a:rPr lang="en-GB" dirty="0">
                <a:latin typeface="Times New Roman" panose="02020603050405020304" pitchFamily="18" charset="0"/>
                <a:cs typeface="Times New Roman" panose="02020603050405020304" pitchFamily="18" charset="0"/>
              </a:rPr>
              <a:t>. Conversely, increasing bioavailable N in most lake systems increases </a:t>
            </a:r>
            <a:r>
              <a:rPr lang="en-GB" dirty="0">
                <a:solidFill>
                  <a:schemeClr val="accent3">
                    <a:lumMod val="75000"/>
                  </a:schemeClr>
                </a:solidFill>
                <a:latin typeface="Times New Roman" panose="02020603050405020304" pitchFamily="18" charset="0"/>
                <a:cs typeface="Times New Roman" panose="02020603050405020304" pitchFamily="18" charset="0"/>
              </a:rPr>
              <a:t>total</a:t>
            </a:r>
            <a:r>
              <a:rPr lang="en-GB" dirty="0">
                <a:latin typeface="Times New Roman" panose="02020603050405020304" pitchFamily="18" charset="0"/>
                <a:cs typeface="Times New Roman" panose="02020603050405020304" pitchFamily="18" charset="0"/>
              </a:rPr>
              <a:t> biomass. Similar limits are placed on terrestrial biota. Thus, </a:t>
            </a:r>
            <a:r>
              <a:rPr lang="en-GB" dirty="0">
                <a:solidFill>
                  <a:schemeClr val="accent4">
                    <a:lumMod val="75000"/>
                  </a:schemeClr>
                </a:solidFill>
                <a:latin typeface="Times New Roman" panose="02020603050405020304" pitchFamily="18" charset="0"/>
                <a:cs typeface="Times New Roman" panose="02020603050405020304" pitchFamily="18" charset="0"/>
              </a:rPr>
              <a:t>N is a limiting factor for plant growth</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a:t>
            </a:r>
            <a:r>
              <a:rPr lang="en-GB" dirty="0">
                <a:solidFill>
                  <a:srgbClr val="0000FF"/>
                </a:solidFill>
                <a:latin typeface="Times New Roman" panose="02020603050405020304" pitchFamily="18" charset="0"/>
                <a:cs typeface="Times New Roman" panose="02020603050405020304" pitchFamily="18" charset="0"/>
              </a:rPr>
              <a:t>N-cycle</a:t>
            </a:r>
            <a:r>
              <a:rPr lang="en-GB" dirty="0">
                <a:latin typeface="Times New Roman" panose="02020603050405020304" pitchFamily="18" charset="0"/>
                <a:cs typeface="Times New Roman" panose="02020603050405020304" pitchFamily="18" charset="0"/>
              </a:rPr>
              <a:t> mirrors the </a:t>
            </a:r>
            <a:r>
              <a:rPr lang="en-GB" dirty="0">
                <a:solidFill>
                  <a:schemeClr val="accent4">
                    <a:lumMod val="75000"/>
                  </a:schemeClr>
                </a:solidFill>
                <a:latin typeface="Times New Roman" panose="02020603050405020304" pitchFamily="18" charset="0"/>
                <a:cs typeface="Times New Roman" panose="02020603050405020304" pitchFamily="18" charset="0"/>
              </a:rPr>
              <a:t>trophic state </a:t>
            </a:r>
            <a:r>
              <a:rPr lang="en-GB" dirty="0">
                <a:latin typeface="Times New Roman" panose="02020603050405020304" pitchFamily="18" charset="0"/>
                <a:cs typeface="Times New Roman" panose="02020603050405020304" pitchFamily="18" charset="0"/>
              </a:rPr>
              <a:t>and </a:t>
            </a:r>
            <a:r>
              <a:rPr lang="en-GB" dirty="0">
                <a:solidFill>
                  <a:schemeClr val="accent4">
                    <a:lumMod val="75000"/>
                  </a:schemeClr>
                </a:solidFill>
                <a:latin typeface="Times New Roman" panose="02020603050405020304" pitchFamily="18" charset="0"/>
                <a:cs typeface="Times New Roman" panose="02020603050405020304" pitchFamily="18" charset="0"/>
              </a:rPr>
              <a:t>energy cycles </a:t>
            </a:r>
            <a:r>
              <a:rPr lang="en-GB" dirty="0">
                <a:latin typeface="Times New Roman" panose="02020603050405020304" pitchFamily="18" charset="0"/>
                <a:cs typeface="Times New Roman" panose="02020603050405020304" pitchFamily="18" charset="0"/>
              </a:rPr>
              <a:t>in ecosystems. Producers convert mineral forms of N to N-containing molecules, e.g. </a:t>
            </a:r>
            <a:r>
              <a:rPr lang="en-GB" b="1" dirty="0">
                <a:solidFill>
                  <a:srgbClr val="00B050"/>
                </a:solidFill>
                <a:latin typeface="Times New Roman" panose="02020603050405020304" pitchFamily="18" charset="0"/>
                <a:cs typeface="Times New Roman" panose="02020603050405020304" pitchFamily="18" charset="0"/>
              </a:rPr>
              <a:t>amino acids and DNA</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Consumers then receive N by consuming producers and forming even larger N-containing molecules, e.g. </a:t>
            </a:r>
            <a:r>
              <a:rPr lang="en-GB" b="1" dirty="0">
                <a:solidFill>
                  <a:srgbClr val="00B050"/>
                </a:solidFill>
                <a:latin typeface="Times New Roman" panose="02020603050405020304" pitchFamily="18" charset="0"/>
                <a:cs typeface="Times New Roman" panose="02020603050405020304" pitchFamily="18" charset="0"/>
              </a:rPr>
              <a:t>proteins</a:t>
            </a:r>
            <a:r>
              <a:rPr lang="en-GB" dirty="0">
                <a:latin typeface="Times New Roman" panose="02020603050405020304" pitchFamily="18" charset="0"/>
                <a:cs typeface="Times New Roman" panose="02020603050405020304" pitchFamily="18" charset="0"/>
              </a:rPr>
              <a:t> (built from amino acids). </a:t>
            </a:r>
          </a:p>
          <a:p>
            <a:pPr algn="just"/>
            <a:r>
              <a:rPr lang="en-GB" dirty="0">
                <a:solidFill>
                  <a:schemeClr val="accent4">
                    <a:lumMod val="75000"/>
                  </a:schemeClr>
                </a:solidFill>
                <a:latin typeface="Times New Roman" panose="02020603050405020304" pitchFamily="18" charset="0"/>
                <a:cs typeface="Times New Roman" panose="02020603050405020304" pitchFamily="18" charset="0"/>
              </a:rPr>
              <a:t>Higher trophic state</a:t>
            </a:r>
            <a:r>
              <a:rPr lang="en-GB" dirty="0">
                <a:latin typeface="Times New Roman" panose="02020603050405020304" pitchFamily="18" charset="0"/>
                <a:cs typeface="Times New Roman" panose="02020603050405020304" pitchFamily="18" charset="0"/>
              </a:rPr>
              <a:t> consumers receive N from consuming lower level organisms, i.e. both consumers and producers.</a:t>
            </a:r>
          </a:p>
        </p:txBody>
      </p:sp>
    </p:spTree>
    <p:extLst>
      <p:ext uri="{BB962C8B-B14F-4D97-AF65-F5344CB8AC3E}">
        <p14:creationId xmlns:p14="http://schemas.microsoft.com/office/powerpoint/2010/main" val="1756615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62FB-35E2-49D5-96A5-73A17EC1EC1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2F8F1B6-3E6F-4B48-8219-F8F638E42109}"/>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A042BBE-39D4-4B40-9181-C3CF7D7366E9}"/>
              </a:ext>
            </a:extLst>
          </p:cNvPr>
          <p:cNvPicPr>
            <a:picLocks noChangeAspect="1"/>
          </p:cNvPicPr>
          <p:nvPr/>
        </p:nvPicPr>
        <p:blipFill>
          <a:blip r:embed="rId2"/>
          <a:stretch>
            <a:fillRect/>
          </a:stretch>
        </p:blipFill>
        <p:spPr>
          <a:xfrm>
            <a:off x="3181350" y="437453"/>
            <a:ext cx="6254750" cy="6287555"/>
          </a:xfrm>
          <a:prstGeom prst="rect">
            <a:avLst/>
          </a:prstGeom>
        </p:spPr>
      </p:pic>
    </p:spTree>
    <p:extLst>
      <p:ext uri="{BB962C8B-B14F-4D97-AF65-F5344CB8AC3E}">
        <p14:creationId xmlns:p14="http://schemas.microsoft.com/office/powerpoint/2010/main" val="1739948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A077EE-E811-4F4A-B10F-FD233CACE02D}"/>
              </a:ext>
            </a:extLst>
          </p:cNvPr>
          <p:cNvSpPr>
            <a:spLocks noGrp="1"/>
          </p:cNvSpPr>
          <p:nvPr>
            <p:ph idx="1"/>
          </p:nvPr>
        </p:nvSpPr>
        <p:spPr>
          <a:xfrm>
            <a:off x="1484310" y="98323"/>
            <a:ext cx="10018713" cy="6331974"/>
          </a:xfrm>
        </p:spPr>
        <p:txBody>
          <a:bodyPr>
            <a:normAutofit/>
          </a:bodyPr>
          <a:lstStyle/>
          <a:p>
            <a:pPr algn="just"/>
            <a:r>
              <a:rPr lang="en-GB" dirty="0">
                <a:latin typeface="Times New Roman" panose="02020603050405020304" pitchFamily="18" charset="0"/>
                <a:cs typeface="Times New Roman" panose="02020603050405020304" pitchFamily="18" charset="0"/>
              </a:rPr>
              <a:t>The </a:t>
            </a:r>
            <a:r>
              <a:rPr lang="en-GB" dirty="0">
                <a:solidFill>
                  <a:schemeClr val="accent4">
                    <a:lumMod val="75000"/>
                  </a:schemeClr>
                </a:solidFill>
                <a:latin typeface="Times New Roman" panose="02020603050405020304" pitchFamily="18" charset="0"/>
                <a:cs typeface="Times New Roman" panose="02020603050405020304" pitchFamily="18" charset="0"/>
              </a:rPr>
              <a:t>small diameter </a:t>
            </a:r>
            <a:r>
              <a:rPr lang="en-GB" dirty="0">
                <a:latin typeface="Times New Roman" panose="02020603050405020304" pitchFamily="18" charset="0"/>
                <a:cs typeface="Times New Roman" panose="02020603050405020304" pitchFamily="18" charset="0"/>
              </a:rPr>
              <a:t>of diesel PM (&lt; 0.5 µm) </a:t>
            </a:r>
            <a:r>
              <a:rPr lang="en-GB" dirty="0">
                <a:solidFill>
                  <a:schemeClr val="accent4">
                    <a:lumMod val="75000"/>
                  </a:schemeClr>
                </a:solidFill>
                <a:latin typeface="Times New Roman" panose="02020603050405020304" pitchFamily="18" charset="0"/>
                <a:cs typeface="Times New Roman" panose="02020603050405020304" pitchFamily="18" charset="0"/>
              </a:rPr>
              <a:t>makes for very large </a:t>
            </a:r>
            <a:r>
              <a:rPr lang="en-GB" dirty="0">
                <a:solidFill>
                  <a:srgbClr val="0000FF"/>
                </a:solidFill>
                <a:latin typeface="Times New Roman" panose="02020603050405020304" pitchFamily="18" charset="0"/>
                <a:cs typeface="Times New Roman" panose="02020603050405020304" pitchFamily="18" charset="0"/>
              </a:rPr>
              <a:t>surface areas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Less than 0.5 µm, these particles have a very </a:t>
            </a:r>
            <a:r>
              <a:rPr lang="en-GB" dirty="0">
                <a:solidFill>
                  <a:schemeClr val="accent4">
                    <a:lumMod val="75000"/>
                  </a:schemeClr>
                </a:solidFill>
                <a:latin typeface="Times New Roman" panose="02020603050405020304" pitchFamily="18" charset="0"/>
                <a:cs typeface="Times New Roman" panose="02020603050405020304" pitchFamily="18" charset="0"/>
              </a:rPr>
              <a:t>large surface area </a:t>
            </a:r>
            <a:r>
              <a:rPr lang="en-GB" dirty="0">
                <a:latin typeface="Times New Roman" panose="02020603050405020304" pitchFamily="18" charset="0"/>
                <a:cs typeface="Times New Roman" panose="02020603050405020304" pitchFamily="18" charset="0"/>
              </a:rPr>
              <a:t>per gram of mass, which </a:t>
            </a:r>
            <a:r>
              <a:rPr lang="en-GB" dirty="0">
                <a:solidFill>
                  <a:srgbClr val="00B050"/>
                </a:solidFill>
                <a:latin typeface="Times New Roman" panose="02020603050405020304" pitchFamily="18" charset="0"/>
                <a:cs typeface="Times New Roman" panose="02020603050405020304" pitchFamily="18" charset="0"/>
              </a:rPr>
              <a:t>allows them to adsorb large quantities of </a:t>
            </a:r>
            <a:r>
              <a:rPr lang="en-GB" b="1" dirty="0">
                <a:solidFill>
                  <a:srgbClr val="00B050"/>
                </a:solidFill>
                <a:latin typeface="Times New Roman" panose="02020603050405020304" pitchFamily="18" charset="0"/>
                <a:cs typeface="Times New Roman" panose="02020603050405020304" pitchFamily="18" charset="0"/>
              </a:rPr>
              <a:t>ash</a:t>
            </a:r>
            <a:r>
              <a:rPr lang="en-GB" dirty="0">
                <a:solidFill>
                  <a:srgbClr val="00B050"/>
                </a:solidFill>
                <a:latin typeface="Times New Roman" panose="02020603050405020304" pitchFamily="18" charset="0"/>
                <a:cs typeface="Times New Roman" panose="02020603050405020304" pitchFamily="18" charset="0"/>
              </a:rPr>
              <a:t>, </a:t>
            </a:r>
            <a:r>
              <a:rPr lang="en-GB" b="1" dirty="0">
                <a:solidFill>
                  <a:srgbClr val="00B050"/>
                </a:solidFill>
                <a:latin typeface="Times New Roman" panose="02020603050405020304" pitchFamily="18" charset="0"/>
                <a:cs typeface="Times New Roman" panose="02020603050405020304" pitchFamily="18" charset="0"/>
              </a:rPr>
              <a:t>organic compounds</a:t>
            </a:r>
            <a:r>
              <a:rPr lang="en-GB" dirty="0">
                <a:solidFill>
                  <a:srgbClr val="00B050"/>
                </a:solidFill>
                <a:latin typeface="Times New Roman" panose="02020603050405020304" pitchFamily="18" charset="0"/>
                <a:cs typeface="Times New Roman" panose="02020603050405020304" pitchFamily="18" charset="0"/>
              </a:rPr>
              <a:t>, and </a:t>
            </a:r>
            <a:r>
              <a:rPr lang="en-GB" b="1" dirty="0" err="1">
                <a:solidFill>
                  <a:srgbClr val="00B050"/>
                </a:solidFill>
                <a:latin typeface="Times New Roman" panose="02020603050405020304" pitchFamily="18" charset="0"/>
                <a:cs typeface="Times New Roman" panose="02020603050405020304" pitchFamily="18" charset="0"/>
              </a:rPr>
              <a:t>sulfate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 specific surface area of the EC core is approximately 30-50 m</a:t>
            </a:r>
            <a:r>
              <a:rPr lang="en-GB" baseline="30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g</a:t>
            </a:r>
            <a:r>
              <a:rPr lang="en-GB" baseline="30000" dirty="0">
                <a:latin typeface="Times New Roman" panose="02020603050405020304" pitchFamily="18" charset="0"/>
                <a:cs typeface="Times New Roman" panose="02020603050405020304" pitchFamily="18" charset="0"/>
              </a:rPr>
              <a:t>-1</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The organic constituents originate from </a:t>
            </a:r>
            <a:r>
              <a:rPr lang="en-GB" dirty="0">
                <a:solidFill>
                  <a:schemeClr val="accent4">
                    <a:lumMod val="75000"/>
                  </a:schemeClr>
                </a:solidFill>
                <a:latin typeface="Times New Roman" panose="02020603050405020304" pitchFamily="18" charset="0"/>
                <a:cs typeface="Times New Roman" panose="02020603050405020304" pitchFamily="18" charset="0"/>
              </a:rPr>
              <a:t>unburned fuel</a:t>
            </a:r>
            <a:r>
              <a:rPr lang="en-GB" dirty="0">
                <a:latin typeface="Times New Roman" panose="02020603050405020304" pitchFamily="18" charset="0"/>
                <a:cs typeface="Times New Roman" panose="02020603050405020304" pitchFamily="18" charset="0"/>
              </a:rPr>
              <a:t>, </a:t>
            </a:r>
            <a:r>
              <a:rPr lang="en-GB" dirty="0">
                <a:solidFill>
                  <a:schemeClr val="accent4">
                    <a:lumMod val="75000"/>
                  </a:schemeClr>
                </a:solidFill>
                <a:latin typeface="Times New Roman" panose="02020603050405020304" pitchFamily="18" charset="0"/>
                <a:cs typeface="Times New Roman" panose="02020603050405020304" pitchFamily="18" charset="0"/>
              </a:rPr>
              <a:t>engine lubrication oil</a:t>
            </a:r>
            <a:r>
              <a:rPr lang="en-GB" dirty="0">
                <a:latin typeface="Times New Roman" panose="02020603050405020304" pitchFamily="18" charset="0"/>
                <a:cs typeface="Times New Roman" panose="02020603050405020304" pitchFamily="18" charset="0"/>
              </a:rPr>
              <a:t>, and small quantities of partial </a:t>
            </a:r>
            <a:r>
              <a:rPr lang="en-GB" dirty="0">
                <a:solidFill>
                  <a:schemeClr val="accent4">
                    <a:lumMod val="75000"/>
                  </a:schemeClr>
                </a:solidFill>
                <a:latin typeface="Times New Roman" panose="02020603050405020304" pitchFamily="18" charset="0"/>
                <a:cs typeface="Times New Roman" panose="02020603050405020304" pitchFamily="18" charset="0"/>
              </a:rPr>
              <a:t>combustion and pyrolysis products</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During combustion, S compounds in the fuel are oxidized to </a:t>
            </a:r>
            <a:r>
              <a:rPr lang="en-GB" dirty="0" err="1">
                <a:latin typeface="Times New Roman" panose="02020603050405020304" pitchFamily="18" charset="0"/>
                <a:cs typeface="Times New Roman" panose="02020603050405020304" pitchFamily="18" charset="0"/>
              </a:rPr>
              <a:t>sulfur</a:t>
            </a:r>
            <a:r>
              <a:rPr lang="en-GB" dirty="0">
                <a:latin typeface="Times New Roman" panose="02020603050405020304" pitchFamily="18" charset="0"/>
                <a:cs typeface="Times New Roman" panose="02020603050405020304" pitchFamily="18" charset="0"/>
              </a:rPr>
              <a:t> dioxide (SO</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a:t>
            </a:r>
            <a:r>
              <a:rPr lang="en-GB" dirty="0">
                <a:solidFill>
                  <a:schemeClr val="accent4">
                    <a:lumMod val="75000"/>
                  </a:schemeClr>
                </a:solidFill>
                <a:latin typeface="Times New Roman" panose="02020603050405020304" pitchFamily="18" charset="0"/>
                <a:cs typeface="Times New Roman" panose="02020603050405020304" pitchFamily="18" charset="0"/>
              </a:rPr>
              <a:t>From 1% to 4% of fuel S is oxidized to form H</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2</a:t>
            </a:r>
            <a:r>
              <a:rPr lang="en-GB" dirty="0">
                <a:solidFill>
                  <a:schemeClr val="accent4">
                    <a:lumMod val="75000"/>
                  </a:schemeClr>
                </a:solidFill>
                <a:latin typeface="Times New Roman" panose="02020603050405020304" pitchFamily="18" charset="0"/>
                <a:cs typeface="Times New Roman" panose="02020603050405020304" pitchFamily="18" charset="0"/>
              </a:rPr>
              <a:t>SO</a:t>
            </a:r>
            <a:r>
              <a:rPr lang="en-GB" baseline="-25000" dirty="0">
                <a:solidFill>
                  <a:schemeClr val="accent4">
                    <a:lumMod val="75000"/>
                  </a:schemeClr>
                </a:solidFill>
                <a:latin typeface="Times New Roman" panose="02020603050405020304" pitchFamily="18" charset="0"/>
                <a:cs typeface="Times New Roman" panose="02020603050405020304" pitchFamily="18" charset="0"/>
              </a:rPr>
              <a:t>4</a:t>
            </a:r>
            <a:r>
              <a:rPr lang="en-GB" dirty="0">
                <a:latin typeface="Times New Roman" panose="02020603050405020304" pitchFamily="18" charset="0"/>
                <a:cs typeface="Times New Roman" panose="02020603050405020304" pitchFamily="18" charset="0"/>
              </a:rPr>
              <a:t>.</a:t>
            </a:r>
          </a:p>
          <a:p>
            <a:pPr algn="just"/>
            <a:r>
              <a:rPr lang="en-GB" dirty="0">
                <a:solidFill>
                  <a:srgbClr val="0000FF"/>
                </a:solidFill>
                <a:latin typeface="Times New Roman" panose="02020603050405020304" pitchFamily="18" charset="0"/>
                <a:cs typeface="Times New Roman" panose="02020603050405020304" pitchFamily="18" charset="0"/>
              </a:rPr>
              <a:t>Upon cooling, this sulfuric acid and water condense into an aerosol that is non-volatile under ambient conditions</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951854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38433-D275-4BAA-AE49-0E6FA8435588}"/>
              </a:ext>
            </a:extLst>
          </p:cNvPr>
          <p:cNvSpPr>
            <a:spLocks noGrp="1"/>
          </p:cNvSpPr>
          <p:nvPr>
            <p:ph type="title"/>
          </p:nvPr>
        </p:nvSpPr>
        <p:spPr>
          <a:xfrm>
            <a:off x="1484310" y="115530"/>
            <a:ext cx="10018713" cy="828368"/>
          </a:xfrm>
        </p:spPr>
        <p:txBody>
          <a:bodyPr/>
          <a:lstStyle/>
          <a:p>
            <a:r>
              <a:rPr lang="zh-TW" altLang="en-US" b="1" dirty="0"/>
              <a:t>氮氧化物</a:t>
            </a:r>
            <a:r>
              <a:rPr lang="en-US" altLang="zh-TW" b="1" dirty="0"/>
              <a:t>(NOx)</a:t>
            </a:r>
            <a:r>
              <a:rPr lang="zh-TW" altLang="en-US" b="1" dirty="0"/>
              <a:t>的控制</a:t>
            </a:r>
            <a:endParaRPr lang="en-GB" b="1" dirty="0"/>
          </a:p>
        </p:txBody>
      </p:sp>
      <p:sp>
        <p:nvSpPr>
          <p:cNvPr id="3" name="Content Placeholder 2">
            <a:extLst>
              <a:ext uri="{FF2B5EF4-FFF2-40B4-BE49-F238E27FC236}">
                <a16:creationId xmlns:a16="http://schemas.microsoft.com/office/drawing/2014/main" id="{C6C425BB-F370-4391-8BB9-8F65B6A86DF0}"/>
              </a:ext>
            </a:extLst>
          </p:cNvPr>
          <p:cNvSpPr>
            <a:spLocks noGrp="1"/>
          </p:cNvSpPr>
          <p:nvPr>
            <p:ph idx="1"/>
          </p:nvPr>
        </p:nvSpPr>
        <p:spPr>
          <a:xfrm>
            <a:off x="1484310" y="1258529"/>
            <a:ext cx="10018713" cy="5407742"/>
          </a:xfrm>
        </p:spPr>
        <p:txBody>
          <a:bodyPr>
            <a:normAutofit fontScale="92500" lnSpcReduction="10000"/>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氮氧化物</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NO</a:t>
            </a:r>
            <a:r>
              <a:rPr lang="en-US"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x</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NO</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之總稱，其中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之影響</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直接危害人體健康</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妨害植物生長</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生成光化學氧化物，通常為煙霧</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(Smog)</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在</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陽光照射</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下會與</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碳氫化合物</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作用生成以</a:t>
            </a:r>
            <a:r>
              <a:rPr lang="en-US" altLang="zh-TW"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O</a:t>
            </a:r>
            <a:r>
              <a:rPr lang="en-US" altLang="zh-TW" b="1" baseline="-25000"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為主的氧化物，臭氧會對呼吸器官早成嚴重傷害。</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造成酸雨，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在大氣經過一連串的複雜反應，最後可轉化為硝酸。</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台灣</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96</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年國家標準</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排放濃度上限</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氣體燃料</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150ppm</a:t>
            </a: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液體燃料</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250ppm</a:t>
            </a: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固體燃料</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350ppm</a:t>
            </a:r>
          </a:p>
          <a:p>
            <a:pPr marL="0" indent="0">
              <a:buNone/>
            </a:pPr>
            <a:endParaRPr lang="en-GB" altLang="zh-TW" dirty="0"/>
          </a:p>
          <a:p>
            <a:endParaRPr lang="en-GB" dirty="0"/>
          </a:p>
        </p:txBody>
      </p:sp>
    </p:spTree>
    <p:extLst>
      <p:ext uri="{BB962C8B-B14F-4D97-AF65-F5344CB8AC3E}">
        <p14:creationId xmlns:p14="http://schemas.microsoft.com/office/powerpoint/2010/main" val="441037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ED4EA0-A616-45A0-B23A-25368835100D}"/>
              </a:ext>
            </a:extLst>
          </p:cNvPr>
          <p:cNvSpPr>
            <a:spLocks noGrp="1"/>
          </p:cNvSpPr>
          <p:nvPr>
            <p:ph idx="1"/>
          </p:nvPr>
        </p:nvSpPr>
        <p:spPr>
          <a:xfrm>
            <a:off x="1484310" y="137653"/>
            <a:ext cx="10018713" cy="6115664"/>
          </a:xfrm>
        </p:spPr>
        <p:txBody>
          <a:bodyPr/>
          <a:lstStyle/>
          <a:p>
            <a:pPr marL="0" indent="0">
              <a:buNone/>
            </a:pP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成因及防治原理</a:t>
            </a:r>
            <a:endParaRPr lang="en-US"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成因</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在燃燒過程中所產生的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主要有下述四種</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熱氮氧化物</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(Thermal NO</a:t>
            </a:r>
            <a:r>
              <a:rPr lang="en-US" altLang="zh-TW" b="1"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x</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空氣中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受熱氧化而形成的</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燃料氮氧化物</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(Fuel NOx):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燃料中有機氮化物轉化而形成的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激態氮氧化物</a:t>
            </a:r>
            <a:r>
              <a:rPr lang="en-US" altLang="zh-TW"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(Prompt NOx):</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燃料經系列反應生成碳氫自由基，再與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反應之後會與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反應生成</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物質，以甲烷為例說明如下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endParaRPr lang="en-US" altLang="zh-TW" dirty="0"/>
          </a:p>
          <a:p>
            <a:endParaRPr lang="en-GB" altLang="zh-TW" dirty="0"/>
          </a:p>
          <a:p>
            <a:endParaRPr lang="en-GB" dirty="0"/>
          </a:p>
        </p:txBody>
      </p:sp>
      <p:pic>
        <p:nvPicPr>
          <p:cNvPr id="5" name="Picture 4">
            <a:extLst>
              <a:ext uri="{FF2B5EF4-FFF2-40B4-BE49-F238E27FC236}">
                <a16:creationId xmlns:a16="http://schemas.microsoft.com/office/drawing/2014/main" id="{0B3E97BF-255D-4AD7-8A07-8BA2209BD6B9}"/>
              </a:ext>
            </a:extLst>
          </p:cNvPr>
          <p:cNvPicPr>
            <a:picLocks noChangeAspect="1"/>
          </p:cNvPicPr>
          <p:nvPr/>
        </p:nvPicPr>
        <p:blipFill>
          <a:blip r:embed="rId2"/>
          <a:stretch>
            <a:fillRect/>
          </a:stretch>
        </p:blipFill>
        <p:spPr>
          <a:xfrm>
            <a:off x="4498718" y="4287565"/>
            <a:ext cx="3740714" cy="2570435"/>
          </a:xfrm>
          <a:prstGeom prst="rect">
            <a:avLst/>
          </a:prstGeom>
        </p:spPr>
      </p:pic>
    </p:spTree>
    <p:extLst>
      <p:ext uri="{BB962C8B-B14F-4D97-AF65-F5344CB8AC3E}">
        <p14:creationId xmlns:p14="http://schemas.microsoft.com/office/powerpoint/2010/main" val="4177924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9AA71F-832A-436B-92F5-40FC64D0B48D}"/>
              </a:ext>
            </a:extLst>
          </p:cNvPr>
          <p:cNvSpPr>
            <a:spLocks noGrp="1"/>
          </p:cNvSpPr>
          <p:nvPr>
            <p:ph idx="1"/>
          </p:nvPr>
        </p:nvSpPr>
        <p:spPr>
          <a:xfrm>
            <a:off x="1484310" y="560439"/>
            <a:ext cx="10018713" cy="5230761"/>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燃料與</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之產生</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以</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天然氣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輕質油料</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為燃料時，</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主要來自</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熱氮氧化物</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以</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重油</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為燃料時，</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燃料氮氧化物</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約佔總</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量的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以</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煤</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為燃料時，</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燃料氮氧化物</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約佔總</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量的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80%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以不同燃料燃燒所生成之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種類及其所佔百分比如圖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GB" altLang="zh-TW" dirty="0"/>
          </a:p>
          <a:p>
            <a:endParaRPr lang="en-GB" altLang="zh-TW" dirty="0"/>
          </a:p>
          <a:p>
            <a:endParaRPr lang="en-GB" altLang="zh-TW" dirty="0"/>
          </a:p>
          <a:p>
            <a:endParaRPr lang="en-GB" altLang="zh-TW" dirty="0"/>
          </a:p>
          <a:p>
            <a:endParaRPr lang="en-GB" altLang="zh-TW" dirty="0"/>
          </a:p>
          <a:p>
            <a:endParaRPr lang="en-GB" altLang="zh-TW" dirty="0"/>
          </a:p>
          <a:p>
            <a:endParaRPr lang="en-US" altLang="zh-TW" dirty="0"/>
          </a:p>
        </p:txBody>
      </p:sp>
      <p:pic>
        <p:nvPicPr>
          <p:cNvPr id="5" name="Picture 4">
            <a:extLst>
              <a:ext uri="{FF2B5EF4-FFF2-40B4-BE49-F238E27FC236}">
                <a16:creationId xmlns:a16="http://schemas.microsoft.com/office/drawing/2014/main" id="{A3975699-F00A-4A18-9862-3221CB8126CE}"/>
              </a:ext>
            </a:extLst>
          </p:cNvPr>
          <p:cNvPicPr>
            <a:picLocks noChangeAspect="1"/>
          </p:cNvPicPr>
          <p:nvPr/>
        </p:nvPicPr>
        <p:blipFill>
          <a:blip r:embed="rId2"/>
          <a:stretch>
            <a:fillRect/>
          </a:stretch>
        </p:blipFill>
        <p:spPr>
          <a:xfrm>
            <a:off x="2408135" y="2938462"/>
            <a:ext cx="7227478" cy="3514837"/>
          </a:xfrm>
          <a:prstGeom prst="rect">
            <a:avLst/>
          </a:prstGeom>
        </p:spPr>
      </p:pic>
    </p:spTree>
    <p:extLst>
      <p:ext uri="{BB962C8B-B14F-4D97-AF65-F5344CB8AC3E}">
        <p14:creationId xmlns:p14="http://schemas.microsoft.com/office/powerpoint/2010/main" val="31719171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86880E-F701-4F29-8526-4E9E450852EA}"/>
              </a:ext>
            </a:extLst>
          </p:cNvPr>
          <p:cNvSpPr>
            <a:spLocks noGrp="1"/>
          </p:cNvSpPr>
          <p:nvPr>
            <p:ph idx="1"/>
          </p:nvPr>
        </p:nvSpPr>
        <p:spPr>
          <a:xfrm>
            <a:off x="1484310" y="762001"/>
            <a:ext cx="10018713" cy="5880099"/>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熱氮氧化物的成因及防治</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反應式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在高溫狀態下，且有</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過剩</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時產生，可能之反應機制如下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dirty="0">
                <a:latin typeface="Times New Roman" panose="02020603050405020304" pitchFamily="18" charset="0"/>
                <a:ea typeface="DFKai-SB" panose="03000509000000000000" pitchFamily="65" charset="-120"/>
                <a:cs typeface="Times New Roman" panose="02020603050405020304" pitchFamily="18" charset="0"/>
              </a:rPr>
              <a:t>影響因素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實驗數據顯示，</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之濃度受</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溫度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之影響最大，而且受</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O</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濃度及反應時間</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影響，關係如下：</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endParaRPr lang="en-US" dirty="0"/>
          </a:p>
          <a:p>
            <a:endParaRPr lang="en-US" dirty="0"/>
          </a:p>
          <a:p>
            <a:endParaRPr lang="en-US" dirty="0"/>
          </a:p>
          <a:p>
            <a:endParaRPr lang="en-US" dirty="0"/>
          </a:p>
          <a:p>
            <a:endParaRPr lang="en-GB" dirty="0"/>
          </a:p>
        </p:txBody>
      </p:sp>
      <p:pic>
        <p:nvPicPr>
          <p:cNvPr id="5" name="Picture 4">
            <a:extLst>
              <a:ext uri="{FF2B5EF4-FFF2-40B4-BE49-F238E27FC236}">
                <a16:creationId xmlns:a16="http://schemas.microsoft.com/office/drawing/2014/main" id="{FC4690EA-5D6B-40A1-B99B-F7D6CD595434}"/>
              </a:ext>
            </a:extLst>
          </p:cNvPr>
          <p:cNvPicPr>
            <a:picLocks noChangeAspect="1"/>
          </p:cNvPicPr>
          <p:nvPr/>
        </p:nvPicPr>
        <p:blipFill>
          <a:blip r:embed="rId2"/>
          <a:stretch>
            <a:fillRect/>
          </a:stretch>
        </p:blipFill>
        <p:spPr>
          <a:xfrm>
            <a:off x="4923234" y="1438275"/>
            <a:ext cx="2345531" cy="2225687"/>
          </a:xfrm>
          <a:prstGeom prst="rect">
            <a:avLst/>
          </a:prstGeom>
        </p:spPr>
      </p:pic>
      <p:pic>
        <p:nvPicPr>
          <p:cNvPr id="7" name="Picture 6">
            <a:extLst>
              <a:ext uri="{FF2B5EF4-FFF2-40B4-BE49-F238E27FC236}">
                <a16:creationId xmlns:a16="http://schemas.microsoft.com/office/drawing/2014/main" id="{322E7743-F2FD-4723-BC7B-F781FEA1FFA3}"/>
              </a:ext>
            </a:extLst>
          </p:cNvPr>
          <p:cNvPicPr>
            <a:picLocks noChangeAspect="1"/>
          </p:cNvPicPr>
          <p:nvPr/>
        </p:nvPicPr>
        <p:blipFill>
          <a:blip r:embed="rId3"/>
          <a:stretch>
            <a:fillRect/>
          </a:stretch>
        </p:blipFill>
        <p:spPr>
          <a:xfrm>
            <a:off x="4498411" y="4848149"/>
            <a:ext cx="3708860" cy="660482"/>
          </a:xfrm>
          <a:prstGeom prst="rect">
            <a:avLst/>
          </a:prstGeom>
        </p:spPr>
      </p:pic>
      <p:pic>
        <p:nvPicPr>
          <p:cNvPr id="9" name="Picture 8">
            <a:extLst>
              <a:ext uri="{FF2B5EF4-FFF2-40B4-BE49-F238E27FC236}">
                <a16:creationId xmlns:a16="http://schemas.microsoft.com/office/drawing/2014/main" id="{4D7A9D37-9178-4806-9A7D-F051263E7CBF}"/>
              </a:ext>
            </a:extLst>
          </p:cNvPr>
          <p:cNvPicPr>
            <a:picLocks noChangeAspect="1"/>
          </p:cNvPicPr>
          <p:nvPr/>
        </p:nvPicPr>
        <p:blipFill>
          <a:blip r:embed="rId4"/>
          <a:stretch>
            <a:fillRect/>
          </a:stretch>
        </p:blipFill>
        <p:spPr>
          <a:xfrm>
            <a:off x="2094936" y="5740399"/>
            <a:ext cx="1855423" cy="901701"/>
          </a:xfrm>
          <a:prstGeom prst="rect">
            <a:avLst/>
          </a:prstGeom>
        </p:spPr>
      </p:pic>
    </p:spTree>
    <p:extLst>
      <p:ext uri="{BB962C8B-B14F-4D97-AF65-F5344CB8AC3E}">
        <p14:creationId xmlns:p14="http://schemas.microsoft.com/office/powerpoint/2010/main" val="1755724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125B2D-899D-49AC-BF9C-04FD8FB6BBA1}"/>
              </a:ext>
            </a:extLst>
          </p:cNvPr>
          <p:cNvSpPr>
            <a:spLocks noGrp="1"/>
          </p:cNvSpPr>
          <p:nvPr>
            <p:ph idx="1"/>
          </p:nvPr>
        </p:nvSpPr>
        <p:spPr>
          <a:xfrm>
            <a:off x="1484310" y="317500"/>
            <a:ext cx="10018713" cy="6070599"/>
          </a:xfrm>
        </p:spPr>
        <p:txBody>
          <a:bodyPr/>
          <a:lstStyle/>
          <a:p>
            <a:pPr algn="just"/>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防治方法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：因此要降低熱氮氧化物可採下列方式：</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（１）</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降低</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含量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：因空氣中</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之體積比達</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0.79</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，控制不易，故不擬控制。</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（２）</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降低</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O</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含量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：可以低過剩空氣法</a:t>
            </a:r>
            <a:r>
              <a:rPr lang="zh-TW" altLang="en-GB" dirty="0">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Low Excess Air, LEA</a:t>
            </a:r>
            <a:r>
              <a:rPr lang="zh-TW" altLang="en-GB"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、分段燃燒法達到此一目的。</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（３）</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降低最高燃燒溫度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：可利用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煙氣循環法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低空氣預熱法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（４）</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減少在高溫之停留時間</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：煙氣循環法。</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燃料氮氧化物的成因及防制</a:t>
            </a:r>
            <a:endParaRPr lang="en-GB" b="1"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b="1" dirty="0">
                <a:latin typeface="Times New Roman" panose="02020603050405020304" pitchFamily="18" charset="0"/>
                <a:ea typeface="DFKai-SB" panose="03000509000000000000" pitchFamily="65" charset="-120"/>
                <a:cs typeface="Times New Roman" panose="02020603050405020304" pitchFamily="18" charset="0"/>
              </a:rPr>
              <a:t>反應式：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燃料中的含氮化合物通常是以</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Carbazole</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Pyridine(C</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5</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H</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5</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 and quinoline</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等形態存在。在燃燒時，這些物質會分解或氧化為</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CN, NH, NH</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等分子，然後再進一步氧化為</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87B6618E-000E-43E9-96BD-BEC32C54E43F}"/>
              </a:ext>
            </a:extLst>
          </p:cNvPr>
          <p:cNvPicPr>
            <a:picLocks noChangeAspect="1"/>
          </p:cNvPicPr>
          <p:nvPr/>
        </p:nvPicPr>
        <p:blipFill>
          <a:blip r:embed="rId2"/>
          <a:stretch>
            <a:fillRect/>
          </a:stretch>
        </p:blipFill>
        <p:spPr>
          <a:xfrm>
            <a:off x="3043943" y="5492750"/>
            <a:ext cx="6104114" cy="768350"/>
          </a:xfrm>
          <a:prstGeom prst="rect">
            <a:avLst/>
          </a:prstGeom>
        </p:spPr>
      </p:pic>
    </p:spTree>
    <p:extLst>
      <p:ext uri="{BB962C8B-B14F-4D97-AF65-F5344CB8AC3E}">
        <p14:creationId xmlns:p14="http://schemas.microsoft.com/office/powerpoint/2010/main" val="14083856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7179BC-DE43-40C7-BF1E-C90FB3659B0B}"/>
              </a:ext>
            </a:extLst>
          </p:cNvPr>
          <p:cNvSpPr>
            <a:spLocks noGrp="1"/>
          </p:cNvSpPr>
          <p:nvPr>
            <p:ph idx="1"/>
          </p:nvPr>
        </p:nvSpPr>
        <p:spPr>
          <a:xfrm>
            <a:off x="1484310" y="838200"/>
            <a:ext cx="10018713" cy="6019799"/>
          </a:xfrm>
        </p:spPr>
        <p:txBody>
          <a:bodyPr/>
          <a:lstStyle/>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影響因素</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除了上述反應之外，還有一些反應會</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阻止或減少</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NO</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的生成</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，例如</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algn="just"/>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在</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氧氣不足</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的情況下，特別有利於上述反應之進行。另外，與熱氮氧化物相反的是</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燃料氮氧化物對燃燒區溫度不敏感</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，尤其是用煤做燃料時。</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但是燃料</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空氣的混合狀況對</a:t>
            </a:r>
            <a:r>
              <a:rPr lang="zh-TW" altLang="en-US"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燃料氮氧化物</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的影響很大</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，通常</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混合越好，</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NO</a:t>
            </a:r>
            <a:r>
              <a:rPr lang="en-GB"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越多</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b="1"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防制方法</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基本上要減少</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Fuel 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最好的方法是將</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低過剩空氣法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分段燃燒法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改良式燃燒法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一併使用。</a:t>
            </a:r>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endParaRPr lang="en-US" altLang="zh-TW" dirty="0"/>
          </a:p>
          <a:p>
            <a:endParaRPr lang="en-US" dirty="0"/>
          </a:p>
          <a:p>
            <a:endParaRPr lang="en-US" dirty="0"/>
          </a:p>
          <a:p>
            <a:endParaRPr lang="en-GB" dirty="0"/>
          </a:p>
        </p:txBody>
      </p:sp>
      <p:pic>
        <p:nvPicPr>
          <p:cNvPr id="5" name="Picture 4">
            <a:extLst>
              <a:ext uri="{FF2B5EF4-FFF2-40B4-BE49-F238E27FC236}">
                <a16:creationId xmlns:a16="http://schemas.microsoft.com/office/drawing/2014/main" id="{EB0029AE-5FC2-4C0C-B5FA-830CA27CB5F6}"/>
              </a:ext>
            </a:extLst>
          </p:cNvPr>
          <p:cNvPicPr>
            <a:picLocks noChangeAspect="1"/>
          </p:cNvPicPr>
          <p:nvPr/>
        </p:nvPicPr>
        <p:blipFill>
          <a:blip r:embed="rId2"/>
          <a:stretch>
            <a:fillRect/>
          </a:stretch>
        </p:blipFill>
        <p:spPr>
          <a:xfrm>
            <a:off x="4779947" y="1252537"/>
            <a:ext cx="2632105" cy="931863"/>
          </a:xfrm>
          <a:prstGeom prst="rect">
            <a:avLst/>
          </a:prstGeom>
        </p:spPr>
      </p:pic>
    </p:spTree>
    <p:extLst>
      <p:ext uri="{BB962C8B-B14F-4D97-AF65-F5344CB8AC3E}">
        <p14:creationId xmlns:p14="http://schemas.microsoft.com/office/powerpoint/2010/main" val="22795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ED742F1-716D-458C-BF09-B4118911F197}"/>
              </a:ext>
            </a:extLst>
          </p:cNvPr>
          <p:cNvSpPr>
            <a:spLocks noGrp="1"/>
          </p:cNvSpPr>
          <p:nvPr>
            <p:ph idx="1"/>
          </p:nvPr>
        </p:nvSpPr>
        <p:spPr>
          <a:xfrm>
            <a:off x="1484310" y="419100"/>
            <a:ext cx="10018713" cy="6438899"/>
          </a:xfrm>
        </p:spPr>
        <p:txBody>
          <a:bodyPr/>
          <a:lstStyle/>
          <a:p>
            <a:pPr marL="0" indent="0" algn="just">
              <a:buNone/>
            </a:pPr>
            <a:r>
              <a:rPr lang="en-GB" b="1" dirty="0">
                <a:latin typeface="Times New Roman" panose="02020603050405020304" pitchFamily="18" charset="0"/>
                <a:ea typeface="DFKai-SB" panose="03000509000000000000" pitchFamily="65" charset="-120"/>
                <a:cs typeface="Times New Roman" panose="02020603050405020304" pitchFamily="18" charset="0"/>
              </a:rPr>
              <a:t>NO</a:t>
            </a:r>
            <a:r>
              <a:rPr lang="en-GB"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防制方法</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可分為下列四種</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algn="just"/>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燃燒前處理</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燃料低氧化處理。</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操作方式之改良</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燃燒設備改良</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燃燒後廢氣處理</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lgn="just">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燃料低氧化處理</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針對</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液態燃料</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，如目前使用之重油及未來可能之煤液化燃料及油頁岩，發展</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加氫脫氮</a:t>
            </a:r>
            <a:r>
              <a:rPr lang="en-GB"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a:t>
            </a:r>
            <a:r>
              <a:rPr lang="en-GB" altLang="zh-TW" dirty="0" err="1">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Hydrodenitrogenaion</a:t>
            </a:r>
            <a:r>
              <a:rPr lang="en-GB"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製程，開發新的</a:t>
            </a:r>
            <a:r>
              <a:rPr lang="en-GB"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HDN</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觸媒</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algn="just"/>
            <a:r>
              <a:rPr lang="zh-TW" altLang="en-US" dirty="0">
                <a:latin typeface="Times New Roman" panose="02020603050405020304" pitchFamily="18" charset="0"/>
                <a:ea typeface="DFKai-SB" panose="03000509000000000000" pitchFamily="65" charset="-120"/>
                <a:cs typeface="Times New Roman" panose="02020603050405020304" pitchFamily="18" charset="0"/>
              </a:rPr>
              <a:t>煤炭無法加氫脫氮處理，故盡量採用</a:t>
            </a:r>
            <a:r>
              <a:rPr lang="zh-TW" altLang="en-US"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低氮煤炭</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40434888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E46251-1579-4DF7-BD18-CDEBCAA3F7E2}"/>
              </a:ext>
            </a:extLst>
          </p:cNvPr>
          <p:cNvSpPr>
            <a:spLocks noGrp="1"/>
          </p:cNvSpPr>
          <p:nvPr>
            <p:ph idx="1"/>
          </p:nvPr>
        </p:nvSpPr>
        <p:spPr>
          <a:xfrm>
            <a:off x="1484310" y="186813"/>
            <a:ext cx="10018713" cy="6233652"/>
          </a:xfrm>
        </p:spPr>
        <p:txBody>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操作方法之改良</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(Operational Modification)</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歸納起來有下列幾種方法</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低過剩空氣</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(Low Excess Air, LEA)</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低預熱空氣溫度</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(Reduced Air Preheat, RAP)</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偏異燃燒控制</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(Fuel Biasing)</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燃燒器空氣分配</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(Burners Out of Service, BOOS)</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低過剩空氣</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(LEA)</a:t>
            </a:r>
          </a:p>
          <a:p>
            <a:pPr marL="0" indent="0">
              <a:buNone/>
            </a:pP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燃料若能完全燃燒而沒有過剩空氣，就不會有</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生成</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，為目前較常用之控制技術，其效果端視燃料種類而定。</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對燃料氣</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燃料油其</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主要來自</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Thermal 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，可減少約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，但對重油及煤炭，因其</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主要來自</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Fule</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，故效果有限，只能減少約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9407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A6E0BE-1B51-461D-BF92-9579D59F7EFE}"/>
              </a:ext>
            </a:extLst>
          </p:cNvPr>
          <p:cNvSpPr>
            <a:spLocks noGrp="1"/>
          </p:cNvSpPr>
          <p:nvPr>
            <p:ph idx="1"/>
          </p:nvPr>
        </p:nvSpPr>
        <p:spPr>
          <a:xfrm>
            <a:off x="1484310" y="422787"/>
            <a:ext cx="10018713" cy="5791200"/>
          </a:xfrm>
        </p:spPr>
        <p:txBody>
          <a:bodyPr>
            <a:normAutofit lnSpcReduction="10000"/>
          </a:bodyPr>
          <a:lstStyle/>
          <a:p>
            <a:pPr algn="just"/>
            <a:r>
              <a:rPr lang="en-GB" dirty="0">
                <a:solidFill>
                  <a:schemeClr val="accent4">
                    <a:lumMod val="75000"/>
                  </a:schemeClr>
                </a:solidFill>
                <a:latin typeface="Times New Roman" panose="02020603050405020304" pitchFamily="18" charset="0"/>
                <a:cs typeface="Times New Roman" panose="02020603050405020304" pitchFamily="18" charset="0"/>
              </a:rPr>
              <a:t>Decomposers</a:t>
            </a:r>
            <a:r>
              <a:rPr lang="en-GB" dirty="0">
                <a:latin typeface="Times New Roman" panose="02020603050405020304" pitchFamily="18" charset="0"/>
                <a:cs typeface="Times New Roman" panose="02020603050405020304" pitchFamily="18" charset="0"/>
              </a:rPr>
              <a:t> convert N in the opposite direction, i.e. mineralization, converting the N-containing organic molecules of dead organisms to inorganic compounds, e.g. </a:t>
            </a:r>
            <a:r>
              <a:rPr lang="en-GB" dirty="0">
                <a:solidFill>
                  <a:srgbClr val="0000FF"/>
                </a:solidFill>
                <a:latin typeface="Times New Roman" panose="02020603050405020304" pitchFamily="18" charset="0"/>
                <a:cs typeface="Times New Roman" panose="02020603050405020304" pitchFamily="18" charset="0"/>
              </a:rPr>
              <a:t>ammonium (NH</a:t>
            </a:r>
            <a:r>
              <a:rPr lang="en-GB" baseline="-25000" dirty="0">
                <a:solidFill>
                  <a:srgbClr val="0000FF"/>
                </a:solidFill>
                <a:latin typeface="Times New Roman" panose="02020603050405020304" pitchFamily="18" charset="0"/>
                <a:cs typeface="Times New Roman" panose="02020603050405020304" pitchFamily="18" charset="0"/>
              </a:rPr>
              <a:t>4</a:t>
            </a:r>
            <a:r>
              <a:rPr lang="en-GB" baseline="30000" dirty="0">
                <a:solidFill>
                  <a:srgbClr val="0000FF"/>
                </a:solidFill>
                <a:latin typeface="Times New Roman" panose="02020603050405020304" pitchFamily="18" charset="0"/>
                <a:cs typeface="Times New Roman" panose="02020603050405020304" pitchFamily="18" charset="0"/>
              </a:rPr>
              <a:t>+</a:t>
            </a:r>
            <a:r>
              <a:rPr lang="en-GB" dirty="0">
                <a:solidFill>
                  <a:srgbClr val="0000FF"/>
                </a:solidFill>
                <a:latin typeface="Times New Roman" panose="02020603050405020304" pitchFamily="18" charset="0"/>
                <a:cs typeface="Times New Roman" panose="02020603050405020304" pitchFamily="18" charset="0"/>
              </a:rPr>
              <a:t>) salts</a:t>
            </a:r>
            <a:r>
              <a:rPr lang="en-GB" dirty="0">
                <a:latin typeface="Times New Roman" panose="02020603050405020304" pitchFamily="18" charset="0"/>
                <a:cs typeface="Times New Roman" panose="02020603050405020304" pitchFamily="18" charset="0"/>
              </a:rPr>
              <a:t>. The </a:t>
            </a:r>
            <a:r>
              <a:rPr lang="en-US" altLang="zh-TW"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NH</a:t>
            </a:r>
            <a:r>
              <a:rPr lang="en-GB" baseline="-25000" dirty="0">
                <a:latin typeface="Times New Roman" panose="02020603050405020304" pitchFamily="18" charset="0"/>
                <a:cs typeface="Times New Roman" panose="02020603050405020304" pitchFamily="18" charset="0"/>
              </a:rPr>
              <a:t>4</a:t>
            </a:r>
            <a:r>
              <a:rPr lang="en-US" altLang="zh-TW" baseline="30000" dirty="0">
                <a:latin typeface="Times New Roman" panose="02020603050405020304" pitchFamily="18" charset="0"/>
                <a:cs typeface="Times New Roman" panose="02020603050405020304" pitchFamily="18" charset="0"/>
              </a:rPr>
              <a:t>+</a:t>
            </a:r>
            <a:r>
              <a:rPr lang="en-US" altLang="zh-TW"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salts have </a:t>
            </a:r>
            <a:r>
              <a:rPr lang="en-GB" dirty="0">
                <a:solidFill>
                  <a:schemeClr val="accent4">
                    <a:lumMod val="75000"/>
                  </a:schemeClr>
                </a:solidFill>
                <a:latin typeface="Times New Roman" panose="02020603050405020304" pitchFamily="18" charset="0"/>
                <a:cs typeface="Times New Roman" panose="02020603050405020304" pitchFamily="18" charset="0"/>
              </a:rPr>
              <a:t>high aqueous solubility </a:t>
            </a:r>
            <a:r>
              <a:rPr lang="en-GB" dirty="0">
                <a:latin typeface="Times New Roman" panose="02020603050405020304" pitchFamily="18" charset="0"/>
                <a:cs typeface="Times New Roman" panose="02020603050405020304" pitchFamily="18" charset="0"/>
              </a:rPr>
              <a:t>and </a:t>
            </a:r>
            <a:r>
              <a:rPr lang="en-GB" dirty="0">
                <a:solidFill>
                  <a:schemeClr val="accent4">
                    <a:lumMod val="75000"/>
                  </a:schemeClr>
                </a:solidFill>
                <a:latin typeface="Times New Roman" panose="02020603050405020304" pitchFamily="18" charset="0"/>
                <a:cs typeface="Times New Roman" panose="02020603050405020304" pitchFamily="18" charset="0"/>
              </a:rPr>
              <a:t>readily absorbed to soil particles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At these sites, bacteria and other microbes can oxidize the NH</a:t>
            </a:r>
            <a:r>
              <a:rPr lang="en-GB" baseline="-25000" dirty="0">
                <a:latin typeface="Times New Roman" panose="02020603050405020304" pitchFamily="18" charset="0"/>
                <a:cs typeface="Times New Roman" panose="02020603050405020304" pitchFamily="18" charset="0"/>
              </a:rPr>
              <a:t>4</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into nitrite </a:t>
            </a:r>
            <a:r>
              <a:rPr lang="en-GB" b="1" dirty="0">
                <a:solidFill>
                  <a:srgbClr val="00B050"/>
                </a:solidFill>
                <a:latin typeface="Times New Roman" panose="02020603050405020304" pitchFamily="18" charset="0"/>
                <a:cs typeface="Times New Roman" panose="02020603050405020304" pitchFamily="18" charset="0"/>
              </a:rPr>
              <a:t>(NO</a:t>
            </a:r>
            <a:r>
              <a:rPr lang="en-GB" b="1" baseline="-25000" dirty="0">
                <a:solidFill>
                  <a:srgbClr val="00B050"/>
                </a:solidFill>
                <a:latin typeface="Times New Roman" panose="02020603050405020304" pitchFamily="18" charset="0"/>
                <a:cs typeface="Times New Roman" panose="02020603050405020304" pitchFamily="18" charset="0"/>
              </a:rPr>
              <a:t>2</a:t>
            </a:r>
            <a:r>
              <a:rPr lang="en-GB" b="1" baseline="30000" dirty="0">
                <a:solidFill>
                  <a:srgbClr val="00B050"/>
                </a:solidFill>
                <a:latin typeface="Times New Roman" panose="02020603050405020304" pitchFamily="18" charset="0"/>
                <a:cs typeface="Times New Roman" panose="02020603050405020304" pitchFamily="18" charset="0"/>
              </a:rPr>
              <a:t>-</a:t>
            </a:r>
            <a:r>
              <a:rPr lang="en-GB" b="1" dirty="0">
                <a:solidFill>
                  <a:srgbClr val="00B050"/>
                </a:solidFill>
                <a:latin typeface="Times New Roman" panose="02020603050405020304" pitchFamily="18" charset="0"/>
                <a:cs typeface="Times New Roman" panose="02020603050405020304" pitchFamily="18" charset="0"/>
              </a:rPr>
              <a:t> ) compounds </a:t>
            </a:r>
            <a:r>
              <a:rPr lang="en-GB" dirty="0">
                <a:latin typeface="Times New Roman" panose="02020603050405020304" pitchFamily="18" charset="0"/>
                <a:cs typeface="Times New Roman" panose="02020603050405020304" pitchFamily="18" charset="0"/>
              </a:rPr>
              <a:t>and in turn to </a:t>
            </a:r>
            <a:r>
              <a:rPr lang="en-GB" b="1" dirty="0">
                <a:solidFill>
                  <a:srgbClr val="00B050"/>
                </a:solidFill>
                <a:latin typeface="Times New Roman" panose="02020603050405020304" pitchFamily="18" charset="0"/>
                <a:cs typeface="Times New Roman" panose="02020603050405020304" pitchFamily="18" charset="0"/>
              </a:rPr>
              <a:t>nitrate (NO</a:t>
            </a:r>
            <a:r>
              <a:rPr lang="en-GB" b="1" baseline="-25000" dirty="0">
                <a:solidFill>
                  <a:srgbClr val="00B050"/>
                </a:solidFill>
                <a:latin typeface="Times New Roman" panose="02020603050405020304" pitchFamily="18" charset="0"/>
                <a:cs typeface="Times New Roman" panose="02020603050405020304" pitchFamily="18" charset="0"/>
              </a:rPr>
              <a:t>3</a:t>
            </a:r>
            <a:r>
              <a:rPr lang="en-GB" b="1" baseline="30000" dirty="0">
                <a:solidFill>
                  <a:srgbClr val="00B050"/>
                </a:solidFill>
                <a:latin typeface="Times New Roman" panose="02020603050405020304" pitchFamily="18" charset="0"/>
                <a:cs typeface="Times New Roman" panose="02020603050405020304" pitchFamily="18" charset="0"/>
              </a:rPr>
              <a:t>-</a:t>
            </a:r>
            <a:r>
              <a:rPr lang="en-GB" b="1" dirty="0">
                <a:solidFill>
                  <a:srgbClr val="00B050"/>
                </a:solidFill>
                <a:latin typeface="Times New Roman" panose="02020603050405020304" pitchFamily="18" charset="0"/>
                <a:cs typeface="Times New Roman" panose="02020603050405020304" pitchFamily="18" charset="0"/>
              </a:rPr>
              <a:t> ) compounds</a:t>
            </a:r>
            <a:r>
              <a:rPr lang="en-GB" dirty="0">
                <a:latin typeface="Times New Roman" panose="02020603050405020304" pitchFamily="18" charset="0"/>
                <a:cs typeface="Times New Roman" panose="02020603050405020304" pitchFamily="18" charset="0"/>
              </a:rPr>
              <a:t>. This oxidation process is known as </a:t>
            </a:r>
            <a:r>
              <a:rPr lang="en-GB" i="1" dirty="0">
                <a:solidFill>
                  <a:srgbClr val="FF0000"/>
                </a:solidFill>
                <a:latin typeface="Times New Roman" panose="02020603050405020304" pitchFamily="18" charset="0"/>
                <a:cs typeface="Times New Roman" panose="02020603050405020304" pitchFamily="18" charset="0"/>
              </a:rPr>
              <a:t>nitrification</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These dissolved oxidized forms of N are reduced (i.e. denitrified) by bacteria known as </a:t>
            </a:r>
            <a:r>
              <a:rPr lang="en-GB" i="1" dirty="0" err="1">
                <a:solidFill>
                  <a:srgbClr val="FF0000"/>
                </a:solidFill>
                <a:latin typeface="Times New Roman" panose="02020603050405020304" pitchFamily="18" charset="0"/>
                <a:cs typeface="Times New Roman" panose="02020603050405020304" pitchFamily="18" charset="0"/>
              </a:rPr>
              <a:t>denitrifiers</a:t>
            </a:r>
            <a:r>
              <a:rPr lang="en-GB" dirty="0">
                <a:latin typeface="Times New Roman" panose="02020603050405020304" pitchFamily="18" charset="0"/>
                <a:cs typeface="Times New Roman" panose="02020603050405020304" pitchFamily="18" charset="0"/>
              </a:rPr>
              <a:t>. </a:t>
            </a:r>
            <a:r>
              <a:rPr lang="en-GB" dirty="0">
                <a:solidFill>
                  <a:schemeClr val="accent4">
                    <a:lumMod val="75000"/>
                  </a:schemeClr>
                </a:solidFill>
                <a:latin typeface="Times New Roman" panose="02020603050405020304" pitchFamily="18" charset="0"/>
                <a:cs typeface="Times New Roman" panose="02020603050405020304" pitchFamily="18" charset="0"/>
              </a:rPr>
              <a:t>This is a major process by which N is returned to the atmosphere</a:t>
            </a:r>
            <a:r>
              <a:rPr lang="en-GB" dirty="0">
                <a:latin typeface="Times New Roman" panose="02020603050405020304" pitchFamily="18" charset="0"/>
                <a:cs typeface="Times New Roman" panose="02020603050405020304" pitchFamily="18" charset="0"/>
              </a:rPr>
              <a:t>.</a:t>
            </a:r>
          </a:p>
          <a:p>
            <a:pPr algn="just"/>
            <a:r>
              <a:rPr lang="en-GB" b="1" dirty="0">
                <a:latin typeface="Times New Roman" panose="02020603050405020304" pitchFamily="18" charset="0"/>
                <a:cs typeface="Times New Roman" panose="02020603050405020304" pitchFamily="18" charset="0"/>
              </a:rPr>
              <a:t>Ionization</a:t>
            </a:r>
            <a:r>
              <a:rPr lang="en-GB" dirty="0">
                <a:latin typeface="Times New Roman" panose="02020603050405020304" pitchFamily="18" charset="0"/>
                <a:cs typeface="Times New Roman" panose="02020603050405020304" pitchFamily="18" charset="0"/>
              </a:rPr>
              <a:t> is an important part of N and S cycling, as it is for all nutrient cycling.</a:t>
            </a:r>
          </a:p>
          <a:p>
            <a:pPr algn="just"/>
            <a:r>
              <a:rPr lang="en-GB" dirty="0">
                <a:latin typeface="Times New Roman" panose="02020603050405020304" pitchFamily="18" charset="0"/>
                <a:cs typeface="Times New Roman" panose="02020603050405020304" pitchFamily="18" charset="0"/>
              </a:rPr>
              <a:t>This is due to the configuration of electrons in an atom. The arrangement of the electrons in the atom’s </a:t>
            </a:r>
            <a:r>
              <a:rPr lang="en-GB" dirty="0">
                <a:solidFill>
                  <a:schemeClr val="accent3">
                    <a:lumMod val="75000"/>
                  </a:schemeClr>
                </a:solidFill>
                <a:latin typeface="Times New Roman" panose="02020603050405020304" pitchFamily="18" charset="0"/>
                <a:cs typeface="Times New Roman" panose="02020603050405020304" pitchFamily="18" charset="0"/>
              </a:rPr>
              <a:t>outermost shell</a:t>
            </a:r>
            <a:r>
              <a:rPr lang="en-GB" dirty="0">
                <a:latin typeface="Times New Roman" panose="02020603050405020304" pitchFamily="18" charset="0"/>
                <a:cs typeface="Times New Roman" panose="02020603050405020304" pitchFamily="18" charset="0"/>
              </a:rPr>
              <a:t>, i.e. </a:t>
            </a:r>
            <a:r>
              <a:rPr lang="en-GB" dirty="0">
                <a:solidFill>
                  <a:schemeClr val="accent4">
                    <a:lumMod val="75000"/>
                  </a:schemeClr>
                </a:solidFill>
                <a:latin typeface="Times New Roman" panose="02020603050405020304" pitchFamily="18" charset="0"/>
                <a:cs typeface="Times New Roman" panose="02020603050405020304" pitchFamily="18" charset="0"/>
              </a:rPr>
              <a:t>valence</a:t>
            </a:r>
            <a:r>
              <a:rPr lang="en-GB" dirty="0">
                <a:latin typeface="Times New Roman" panose="02020603050405020304" pitchFamily="18" charset="0"/>
                <a:cs typeface="Times New Roman" panose="02020603050405020304" pitchFamily="18" charset="0"/>
              </a:rPr>
              <a:t>, </a:t>
            </a:r>
            <a:r>
              <a:rPr lang="en-GB" dirty="0">
                <a:solidFill>
                  <a:schemeClr val="accent3">
                    <a:lumMod val="75000"/>
                  </a:schemeClr>
                </a:solidFill>
                <a:latin typeface="Times New Roman" panose="02020603050405020304" pitchFamily="18" charset="0"/>
                <a:cs typeface="Times New Roman" panose="02020603050405020304" pitchFamily="18" charset="0"/>
              </a:rPr>
              <a:t>determines the ultimate chemical </a:t>
            </a:r>
            <a:r>
              <a:rPr lang="en-GB" dirty="0" err="1">
                <a:solidFill>
                  <a:schemeClr val="accent3">
                    <a:lumMod val="75000"/>
                  </a:schemeClr>
                </a:solidFill>
                <a:latin typeface="Times New Roman" panose="02020603050405020304" pitchFamily="18" charset="0"/>
                <a:cs typeface="Times New Roman" panose="02020603050405020304" pitchFamily="18" charset="0"/>
              </a:rPr>
              <a:t>behavior</a:t>
            </a:r>
            <a:r>
              <a:rPr lang="en-GB" dirty="0">
                <a:solidFill>
                  <a:schemeClr val="accent3">
                    <a:lumMod val="75000"/>
                  </a:schemeClr>
                </a:solidFill>
                <a:latin typeface="Times New Roman" panose="02020603050405020304" pitchFamily="18" charset="0"/>
                <a:cs typeface="Times New Roman" panose="02020603050405020304" pitchFamily="18" charset="0"/>
              </a:rPr>
              <a:t> of the atom</a:t>
            </a:r>
            <a:r>
              <a:rPr lang="en-GB"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6082834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B7DFC-8CF0-4DFF-8823-125D5F23C5F5}"/>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FD0635B-61DC-4B9A-9CCE-512D8B94C636}"/>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750225D6-2E9B-4D96-9CAF-8728FFCE72D1}"/>
              </a:ext>
            </a:extLst>
          </p:cNvPr>
          <p:cNvPicPr>
            <a:picLocks noChangeAspect="1"/>
          </p:cNvPicPr>
          <p:nvPr/>
        </p:nvPicPr>
        <p:blipFill>
          <a:blip r:embed="rId2"/>
          <a:stretch>
            <a:fillRect/>
          </a:stretch>
        </p:blipFill>
        <p:spPr>
          <a:xfrm>
            <a:off x="2558205" y="548611"/>
            <a:ext cx="7075590" cy="5760778"/>
          </a:xfrm>
          <a:prstGeom prst="rect">
            <a:avLst/>
          </a:prstGeom>
        </p:spPr>
      </p:pic>
    </p:spTree>
    <p:extLst>
      <p:ext uri="{BB962C8B-B14F-4D97-AF65-F5344CB8AC3E}">
        <p14:creationId xmlns:p14="http://schemas.microsoft.com/office/powerpoint/2010/main" val="36224826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22CE02-7CCA-45FF-BE15-38A056B67B07}"/>
              </a:ext>
            </a:extLst>
          </p:cNvPr>
          <p:cNvSpPr>
            <a:spLocks noGrp="1"/>
          </p:cNvSpPr>
          <p:nvPr>
            <p:ph idx="1"/>
          </p:nvPr>
        </p:nvSpPr>
        <p:spPr>
          <a:xfrm>
            <a:off x="1484310" y="0"/>
            <a:ext cx="10018713" cy="6784258"/>
          </a:xfrm>
        </p:spPr>
        <p:txBody>
          <a:bodyPr>
            <a:normAutofit lnSpcReduction="10000"/>
          </a:bodyPr>
          <a:lstStyle/>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低預熱空氣溫度</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(RAP)</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工廠之加熱爐為了節約能源，通常設有</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空氣預熱器</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來加熱一次空氣</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(Primary Air)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，結果使得火焰溫度升高而促進</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之生成。</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降低空氣預熱程度可以降低火焰溫度而減少</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，但也會降低能源效率。本法主要是降低</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Thermal 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，因此對使用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燃料氣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輕質燃油</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之場合較為有效。</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偏異燃燒控制</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(Fuel Biasing)</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及燃燒器空氣分配</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(BOSS)</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均是</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分段燃燒法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的一種</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偏異燃燒控制</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在燃料過量之第一次燃燒後再加入補充空氣使剩餘燃料完全燃燒。本法須有較精密的操作技巧，</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約可降低</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7%</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燃燒器空氣分配</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將位於較外圍或較高位置的燃燒器之燃料切斷而只供應空氣之操作方式，如圖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，此法通常適用於操作量較大的加熱爐，</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約可降低</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以這兩種方法操作有下列好處</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可降低燃燒室的最高燃燒溫度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(b)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減少燃燒區之</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O</a:t>
            </a:r>
            <a:r>
              <a:rPr lang="en-GB"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濃度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可說是一種對降低</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Thermal NO</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Fuel NO</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雙管齊下的方法。</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低過剩空氣配合分段燃燒法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為降低</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排放濃度相當有效的方法，一般可降低約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8630192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4F7F50-41DF-4E38-86B6-6748DBEA8A53}"/>
              </a:ext>
            </a:extLst>
          </p:cNvPr>
          <p:cNvSpPr>
            <a:spLocks noGrp="1"/>
          </p:cNvSpPr>
          <p:nvPr>
            <p:ph idx="1"/>
          </p:nvPr>
        </p:nvSpPr>
        <p:spPr>
          <a:xfrm>
            <a:off x="1484310" y="599769"/>
            <a:ext cx="10018713" cy="5673212"/>
          </a:xfrm>
        </p:spPr>
        <p:txBody>
          <a:bodyPr>
            <a:normAutofit fontScale="92500"/>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燃燒設備改良</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主要有下列幾種方法</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煙道氣再循環</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(Flue Gas Recirculation, FGR)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高位置空氣供應</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(Over Fire Air, OFA)</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水或蒸汽注入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(Water or Stream injection)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低</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燃燒器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(Low </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Nox</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Burner, LN)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廢氣再燃燒</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(Reburning)</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，以下加以介紹。</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煙道氣再循環</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(FGR)</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將燃燒後的廢氣再導入加熱爐燃燒，可</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降低火焰溫度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並</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降低廢氣中含氧量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，由於過剩氧氣減少，燃燒時即能有效</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抑制空氣氮氧化反應</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(Thermal NO</a:t>
            </a:r>
            <a:r>
              <a:rPr lang="en-US"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x</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。但是</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對於燃料氮氧化反應</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(Fuel NO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之抑制較無效果</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。此法需將廢氣直接導入爐內的火焰，而不是只進入爐內循環而已，所以需修改加熱爐的部分結構，並增設可耐高溫的鼓風設備，故</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設備及操作費用較為昂貴</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。如果有空氣預熱裝置，則除了原有強制送風扇外，亦須增設一台煙道氣循環風扇。一般而言，</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循環回去爐內的廢氣量越多，</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的減量效果越好</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，但是驅動鼓風機需消耗較多的能源。循環風扇可設置在空氣預熱器進口或出口。</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再循環廢氣量的多寡，影響了</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的降低量</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，對於較輕質的燃料</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例如柴油</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，如果控制廢氣循環量在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，可降低</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9758424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AF2C5-B77F-46AE-B32D-F8B8D7DF1726}"/>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1C40674-5200-4AD2-9941-5D5F10CE175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08142DA8-5EA8-45BB-BA2A-3A44ACAFFD96}"/>
              </a:ext>
            </a:extLst>
          </p:cNvPr>
          <p:cNvPicPr>
            <a:picLocks noChangeAspect="1"/>
          </p:cNvPicPr>
          <p:nvPr/>
        </p:nvPicPr>
        <p:blipFill>
          <a:blip r:embed="rId2"/>
          <a:stretch>
            <a:fillRect/>
          </a:stretch>
        </p:blipFill>
        <p:spPr>
          <a:xfrm>
            <a:off x="3228195" y="0"/>
            <a:ext cx="5735609" cy="6858000"/>
          </a:xfrm>
          <a:prstGeom prst="rect">
            <a:avLst/>
          </a:prstGeom>
        </p:spPr>
      </p:pic>
    </p:spTree>
    <p:extLst>
      <p:ext uri="{BB962C8B-B14F-4D97-AF65-F5344CB8AC3E}">
        <p14:creationId xmlns:p14="http://schemas.microsoft.com/office/powerpoint/2010/main" val="559580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EC15B1-310D-4E39-A976-582E348895E4}"/>
              </a:ext>
            </a:extLst>
          </p:cNvPr>
          <p:cNvSpPr>
            <a:spLocks noGrp="1"/>
          </p:cNvSpPr>
          <p:nvPr>
            <p:ph idx="1"/>
          </p:nvPr>
        </p:nvSpPr>
        <p:spPr>
          <a:xfrm>
            <a:off x="1484310" y="381001"/>
            <a:ext cx="10018713" cy="5410200"/>
          </a:xfrm>
        </p:spPr>
        <p:txBody>
          <a:bodyPr/>
          <a:lstStyle/>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高位置空氣供應</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(OFA)</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此法屬於</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階段式燃燒</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(Staged Combustion)</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的改良方法，亦即先使燃料在空氣不足的狀態下燃燒，然後在燃燒器上方或側方再注入空氣使其完全燃燒。由於在一次燃燒時，火焰溫度降低，故可減少</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的生成。此法通常配合</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低過剩空氣</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(LEA)</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技術，可得到更好的效果。</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基本上，階段式燃燒所利用的觀念為</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燃料中的氮</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4" name="Left Brace 3">
            <a:extLst>
              <a:ext uri="{FF2B5EF4-FFF2-40B4-BE49-F238E27FC236}">
                <a16:creationId xmlns:a16="http://schemas.microsoft.com/office/drawing/2014/main" id="{2641B771-AD12-4F3F-A886-D596763B4EF8}"/>
              </a:ext>
            </a:extLst>
          </p:cNvPr>
          <p:cNvSpPr/>
          <p:nvPr/>
        </p:nvSpPr>
        <p:spPr>
          <a:xfrm>
            <a:off x="3511344" y="4180349"/>
            <a:ext cx="618203" cy="102870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7" name="TextBox 6">
            <a:extLst>
              <a:ext uri="{FF2B5EF4-FFF2-40B4-BE49-F238E27FC236}">
                <a16:creationId xmlns:a16="http://schemas.microsoft.com/office/drawing/2014/main" id="{00F49420-14C5-477F-9B26-46249E6B73E5}"/>
              </a:ext>
            </a:extLst>
          </p:cNvPr>
          <p:cNvSpPr txBox="1"/>
          <p:nvPr/>
        </p:nvSpPr>
        <p:spPr>
          <a:xfrm>
            <a:off x="4165549" y="3995683"/>
            <a:ext cx="3982064" cy="461665"/>
          </a:xfrm>
          <a:prstGeom prst="rect">
            <a:avLst/>
          </a:prstGeom>
          <a:noFill/>
        </p:spPr>
        <p:txBody>
          <a:bodyPr wrap="square" rtlCol="0">
            <a:spAutoFit/>
          </a:bodyPr>
          <a:lstStyle/>
          <a:p>
            <a:r>
              <a:rPr lang="zh-TW" altLang="en-US" sz="24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燃料不足場合下</a:t>
            </a:r>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sz="2400"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NO</a:t>
            </a:r>
            <a:r>
              <a:rPr lang="zh-TW" altLang="en-US" sz="2400"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生成</a:t>
            </a:r>
            <a:endParaRPr lang="en-GB" sz="2400"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p:txBody>
      </p:sp>
      <p:sp>
        <p:nvSpPr>
          <p:cNvPr id="8" name="TextBox 7">
            <a:extLst>
              <a:ext uri="{FF2B5EF4-FFF2-40B4-BE49-F238E27FC236}">
                <a16:creationId xmlns:a16="http://schemas.microsoft.com/office/drawing/2014/main" id="{A4F0D2E2-780C-4E97-B330-E7A6B8D18D44}"/>
              </a:ext>
            </a:extLst>
          </p:cNvPr>
          <p:cNvSpPr txBox="1"/>
          <p:nvPr/>
        </p:nvSpPr>
        <p:spPr>
          <a:xfrm>
            <a:off x="4165549" y="4954555"/>
            <a:ext cx="3982064" cy="461665"/>
          </a:xfrm>
          <a:prstGeom prst="rect">
            <a:avLst/>
          </a:prstGeom>
          <a:noFill/>
        </p:spPr>
        <p:txBody>
          <a:bodyPr wrap="square" rtlCol="0">
            <a:spAutoFit/>
          </a:bodyPr>
          <a:lstStyle/>
          <a:p>
            <a:r>
              <a:rPr lang="zh-TW" altLang="en-US" sz="24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燃料過量場合下</a:t>
            </a:r>
            <a:r>
              <a:rPr lang="zh-TW" altLang="en-US" sz="2400"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sz="2400"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N2</a:t>
            </a:r>
            <a:r>
              <a:rPr lang="zh-TW" altLang="en-US" sz="2400"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生成</a:t>
            </a:r>
            <a:endParaRPr lang="en-GB" sz="2400"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4064164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27290-FE05-4FB8-8467-3F274FEC0268}"/>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EC407A59-8CF9-4A78-A34F-C32125D9386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B5D807E5-39AF-46CA-BB1D-664D191E5035}"/>
              </a:ext>
            </a:extLst>
          </p:cNvPr>
          <p:cNvPicPr>
            <a:picLocks noChangeAspect="1"/>
          </p:cNvPicPr>
          <p:nvPr/>
        </p:nvPicPr>
        <p:blipFill>
          <a:blip r:embed="rId2"/>
          <a:stretch>
            <a:fillRect/>
          </a:stretch>
        </p:blipFill>
        <p:spPr>
          <a:xfrm>
            <a:off x="2864487" y="397883"/>
            <a:ext cx="6838313" cy="6193418"/>
          </a:xfrm>
          <a:prstGeom prst="rect">
            <a:avLst/>
          </a:prstGeom>
        </p:spPr>
      </p:pic>
    </p:spTree>
    <p:extLst>
      <p:ext uri="{BB962C8B-B14F-4D97-AF65-F5344CB8AC3E}">
        <p14:creationId xmlns:p14="http://schemas.microsoft.com/office/powerpoint/2010/main" val="23814439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764DF6-313F-445F-85EA-68FD0E2F8314}"/>
              </a:ext>
            </a:extLst>
          </p:cNvPr>
          <p:cNvSpPr>
            <a:spLocks noGrp="1"/>
          </p:cNvSpPr>
          <p:nvPr>
            <p:ph idx="1"/>
          </p:nvPr>
        </p:nvSpPr>
        <p:spPr>
          <a:xfrm>
            <a:off x="1522410" y="685800"/>
            <a:ext cx="10018713" cy="5486400"/>
          </a:xfrm>
        </p:spPr>
        <p:txBody>
          <a:bodyPr/>
          <a:lstStyle/>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水或蒸汽注入</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注入水或蒸汽可</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降低燃燒火焰溫度</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，故可減少</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生成。但此法較消耗能源，通常用於</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氣渦輪機</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(Gas Turbine)</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，原因是注入的水及蒸汽最後仍成為廢氣的一部分，可用以推動氣渦輪機的葉輪</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(Impeller)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產生動力，可</a:t>
            </a:r>
            <a:r>
              <a:rPr lang="zh-TW" altLang="en-US" dirty="0">
                <a:solidFill>
                  <a:schemeClr val="accent3">
                    <a:lumMod val="75000"/>
                  </a:schemeClr>
                </a:solidFill>
                <a:latin typeface="Times New Roman" panose="02020603050405020304" pitchFamily="18" charset="0"/>
                <a:ea typeface="DFKai-SB" panose="03000509000000000000" pitchFamily="65" charset="-120"/>
                <a:cs typeface="Times New Roman" panose="02020603050405020304" pitchFamily="18" charset="0"/>
              </a:rPr>
              <a:t>抵消耗費能源的不利因素</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低</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燃燒器</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(LNB)</a:t>
            </a:r>
          </a:p>
          <a:p>
            <a:pPr marL="0" indent="0">
              <a:buNone/>
            </a:pPr>
            <a:r>
              <a:rPr lang="en-US" dirty="0">
                <a:latin typeface="Times New Roman" panose="02020603050405020304" pitchFamily="18" charset="0"/>
                <a:ea typeface="DFKai-SB" panose="03000509000000000000" pitchFamily="65" charset="-120"/>
                <a:cs typeface="Times New Roman" panose="02020603050405020304" pitchFamily="18" charset="0"/>
              </a:rPr>
              <a:t>    (1)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設計觀念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利用特殊設計之燃燒器來達到降低</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之目的。主要是利用</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階段式燃燒的原理</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來設計燃燒器以達到降低燃燒溫度以及調整空氣供應方式以抑制</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之生成，其設計之理念如圖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6.6</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LNB</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設計上有</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階段式供應空氣</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(Staged-Air Burner)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階段式供應燃料</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(Staged-Fuel Burner)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兩種。</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670509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877DC-DFFC-47DE-8EA7-8E6763563462}"/>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5848B694-D2D5-4EF7-A9EC-C2BB19B0CDC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BCC97BF-FBB3-4FB7-84D5-5CC675359664}"/>
              </a:ext>
            </a:extLst>
          </p:cNvPr>
          <p:cNvPicPr>
            <a:picLocks noChangeAspect="1"/>
          </p:cNvPicPr>
          <p:nvPr/>
        </p:nvPicPr>
        <p:blipFill>
          <a:blip r:embed="rId2"/>
          <a:stretch>
            <a:fillRect/>
          </a:stretch>
        </p:blipFill>
        <p:spPr>
          <a:xfrm>
            <a:off x="1322964" y="876300"/>
            <a:ext cx="9746023" cy="4914900"/>
          </a:xfrm>
          <a:prstGeom prst="rect">
            <a:avLst/>
          </a:prstGeom>
        </p:spPr>
      </p:pic>
    </p:spTree>
    <p:extLst>
      <p:ext uri="{BB962C8B-B14F-4D97-AF65-F5344CB8AC3E}">
        <p14:creationId xmlns:p14="http://schemas.microsoft.com/office/powerpoint/2010/main" val="3359589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39F8729-837A-44F8-8289-6257EB84351A}"/>
              </a:ext>
            </a:extLst>
          </p:cNvPr>
          <p:cNvSpPr>
            <a:spLocks noGrp="1"/>
          </p:cNvSpPr>
          <p:nvPr>
            <p:ph idx="1"/>
          </p:nvPr>
        </p:nvSpPr>
        <p:spPr>
          <a:xfrm>
            <a:off x="1484310" y="241300"/>
            <a:ext cx="10018713" cy="6616700"/>
          </a:xfrm>
        </p:spPr>
        <p:txBody>
          <a:bodyPr>
            <a:normAutofit lnSpcReduction="10000"/>
          </a:bodyPr>
          <a:lstStyle/>
          <a:p>
            <a:pPr marL="0" indent="0">
              <a:buNone/>
            </a:pPr>
            <a:r>
              <a:rPr lang="zh-TW" altLang="en-US" dirty="0"/>
              <a:t>    </a:t>
            </a:r>
            <a:r>
              <a:rPr lang="en-US" altLang="zh-TW" dirty="0"/>
              <a:t>(2)</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階段式供應空氣燃燒器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6.7)</a:t>
            </a: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燃燒所需空氣分兩段供給，第一次供給空氣量為所需空氣量之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70%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氧氣不足及燃燒溫度降低</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，故</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可抑制</a:t>
            </a:r>
            <a:r>
              <a:rPr lang="en-US"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的生成</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，剩下的空氣則由二次空氣進氣孔注入，</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使未完全燃燒氣體在稀薄燃料狀態下進行</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，一方面使燃燒完全且燃燒溫度亦可不至太高，使得</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之生成可有效予以控制。</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98788248-190D-4065-9008-70A9C2D2F059}"/>
              </a:ext>
            </a:extLst>
          </p:cNvPr>
          <p:cNvPicPr>
            <a:picLocks noChangeAspect="1"/>
          </p:cNvPicPr>
          <p:nvPr/>
        </p:nvPicPr>
        <p:blipFill>
          <a:blip r:embed="rId2"/>
          <a:stretch>
            <a:fillRect/>
          </a:stretch>
        </p:blipFill>
        <p:spPr>
          <a:xfrm>
            <a:off x="3144837" y="469899"/>
            <a:ext cx="5630863" cy="4168041"/>
          </a:xfrm>
          <a:prstGeom prst="rect">
            <a:avLst/>
          </a:prstGeom>
        </p:spPr>
      </p:pic>
    </p:spTree>
    <p:extLst>
      <p:ext uri="{BB962C8B-B14F-4D97-AF65-F5344CB8AC3E}">
        <p14:creationId xmlns:p14="http://schemas.microsoft.com/office/powerpoint/2010/main" val="36265684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32CE51-4134-441D-AA70-C30D46E3016B}"/>
              </a:ext>
            </a:extLst>
          </p:cNvPr>
          <p:cNvSpPr>
            <a:spLocks noGrp="1"/>
          </p:cNvSpPr>
          <p:nvPr>
            <p:ph idx="1"/>
          </p:nvPr>
        </p:nvSpPr>
        <p:spPr>
          <a:xfrm>
            <a:off x="1484310" y="127000"/>
            <a:ext cx="10018713" cy="5664201"/>
          </a:xfrm>
        </p:spPr>
        <p:txBody>
          <a:bodyPr/>
          <a:lstStyle/>
          <a:p>
            <a:pPr marL="0" indent="0">
              <a:buNone/>
            </a:pPr>
            <a:r>
              <a:rPr lang="zh-TW" altLang="en-US" dirty="0"/>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階段式供應燃料燃燒器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6.8)</a:t>
            </a:r>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LNB</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因火焰較長，</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通常只能用在爐內較深知加熱爐或鍋爐</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C12669E1-F65F-46B5-8A2D-2BEFD9DF507E}"/>
              </a:ext>
            </a:extLst>
          </p:cNvPr>
          <p:cNvPicPr>
            <a:picLocks noChangeAspect="1"/>
          </p:cNvPicPr>
          <p:nvPr/>
        </p:nvPicPr>
        <p:blipFill>
          <a:blip r:embed="rId2"/>
          <a:stretch>
            <a:fillRect/>
          </a:stretch>
        </p:blipFill>
        <p:spPr>
          <a:xfrm>
            <a:off x="3394868" y="1497153"/>
            <a:ext cx="5402263" cy="5233847"/>
          </a:xfrm>
          <a:prstGeom prst="rect">
            <a:avLst/>
          </a:prstGeom>
        </p:spPr>
      </p:pic>
    </p:spTree>
    <p:extLst>
      <p:ext uri="{BB962C8B-B14F-4D97-AF65-F5344CB8AC3E}">
        <p14:creationId xmlns:p14="http://schemas.microsoft.com/office/powerpoint/2010/main" val="3442548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6851C-094A-4C53-AA01-B0F82060C16F}"/>
              </a:ext>
            </a:extLst>
          </p:cNvPr>
          <p:cNvSpPr>
            <a:spLocks noGrp="1"/>
          </p:cNvSpPr>
          <p:nvPr>
            <p:ph idx="1"/>
          </p:nvPr>
        </p:nvSpPr>
        <p:spPr>
          <a:xfrm>
            <a:off x="1484310" y="285135"/>
            <a:ext cx="10018713" cy="6056671"/>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The outer electrons become involved in the transfer and the sharing the shells with other atoms, i.e. </a:t>
            </a:r>
            <a:r>
              <a:rPr lang="en-GB" dirty="0">
                <a:solidFill>
                  <a:schemeClr val="accent4">
                    <a:lumMod val="75000"/>
                  </a:schemeClr>
                </a:solidFill>
                <a:latin typeface="Times New Roman" panose="02020603050405020304" pitchFamily="18" charset="0"/>
                <a:cs typeface="Times New Roman" panose="02020603050405020304" pitchFamily="18" charset="0"/>
              </a:rPr>
              <a:t>forming new compounds and ions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An atom will gain or lose valence electrons to </a:t>
            </a:r>
            <a:r>
              <a:rPr lang="en-GB" dirty="0">
                <a:solidFill>
                  <a:schemeClr val="accent4">
                    <a:lumMod val="75000"/>
                  </a:schemeClr>
                </a:solidFill>
                <a:latin typeface="Times New Roman" panose="02020603050405020304" pitchFamily="18" charset="0"/>
                <a:cs typeface="Times New Roman" panose="02020603050405020304" pitchFamily="18" charset="0"/>
              </a:rPr>
              <a:t>form a stable ion </a:t>
            </a:r>
            <a:r>
              <a:rPr lang="en-GB" dirty="0">
                <a:latin typeface="Times New Roman" panose="02020603050405020304" pitchFamily="18" charset="0"/>
                <a:cs typeface="Times New Roman" panose="02020603050405020304" pitchFamily="18" charset="0"/>
              </a:rPr>
              <a:t>that has the same number of electrons as the noble gas nearest the atom’s atomic number. </a:t>
            </a:r>
          </a:p>
          <a:p>
            <a:pPr algn="just"/>
            <a:r>
              <a:rPr lang="en-GB" dirty="0">
                <a:latin typeface="Times New Roman" panose="02020603050405020304" pitchFamily="18" charset="0"/>
                <a:cs typeface="Times New Roman" panose="02020603050405020304" pitchFamily="18" charset="0"/>
              </a:rPr>
              <a:t>As mentioned, the </a:t>
            </a:r>
            <a:r>
              <a:rPr lang="en-GB" b="1" dirty="0">
                <a:latin typeface="Times New Roman" panose="02020603050405020304" pitchFamily="18" charset="0"/>
                <a:cs typeface="Times New Roman" panose="02020603050405020304" pitchFamily="18" charset="0"/>
              </a:rPr>
              <a:t>N cycle </a:t>
            </a:r>
            <a:r>
              <a:rPr lang="en-GB" dirty="0">
                <a:latin typeface="Times New Roman" panose="02020603050405020304" pitchFamily="18" charset="0"/>
                <a:cs typeface="Times New Roman" panose="02020603050405020304" pitchFamily="18" charset="0"/>
              </a:rPr>
              <a:t>includes three principal forms that are </a:t>
            </a:r>
            <a:r>
              <a:rPr lang="en-GB" dirty="0">
                <a:solidFill>
                  <a:schemeClr val="accent4">
                    <a:lumMod val="75000"/>
                  </a:schemeClr>
                </a:solidFill>
                <a:latin typeface="Times New Roman" panose="02020603050405020304" pitchFamily="18" charset="0"/>
                <a:cs typeface="Times New Roman" panose="02020603050405020304" pitchFamily="18" charset="0"/>
              </a:rPr>
              <a:t>soluble in water</a:t>
            </a:r>
            <a:r>
              <a:rPr lang="en-GB" dirty="0">
                <a:latin typeface="Times New Roman" panose="02020603050405020304" pitchFamily="18" charset="0"/>
                <a:cs typeface="Times New Roman" panose="02020603050405020304" pitchFamily="18" charset="0"/>
              </a:rPr>
              <a:t> under environmental conditions: </a:t>
            </a:r>
            <a:r>
              <a:rPr lang="en-GB" dirty="0">
                <a:solidFill>
                  <a:srgbClr val="0000FF"/>
                </a:solidFill>
                <a:latin typeface="Times New Roman" panose="02020603050405020304" pitchFamily="18" charset="0"/>
                <a:cs typeface="Times New Roman" panose="02020603050405020304" pitchFamily="18" charset="0"/>
              </a:rPr>
              <a:t>the cation </a:t>
            </a:r>
            <a:r>
              <a:rPr lang="en-GB" dirty="0">
                <a:latin typeface="Times New Roman" panose="02020603050405020304" pitchFamily="18" charset="0"/>
                <a:cs typeface="Times New Roman" panose="02020603050405020304" pitchFamily="18" charset="0"/>
              </a:rPr>
              <a:t>(positively charged ion) ammonium (NH</a:t>
            </a:r>
            <a:r>
              <a:rPr lang="en-GB" baseline="-25000" dirty="0">
                <a:latin typeface="Times New Roman" panose="02020603050405020304" pitchFamily="18" charset="0"/>
                <a:cs typeface="Times New Roman" panose="02020603050405020304" pitchFamily="18" charset="0"/>
              </a:rPr>
              <a:t>4</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the anions </a:t>
            </a:r>
            <a:r>
              <a:rPr lang="en-GB" dirty="0">
                <a:latin typeface="Times New Roman" panose="02020603050405020304" pitchFamily="18" charset="0"/>
                <a:cs typeface="Times New Roman" panose="02020603050405020304" pitchFamily="18" charset="0"/>
              </a:rPr>
              <a:t>(negatively charged ions) nitrate (NO</a:t>
            </a:r>
            <a:r>
              <a:rPr lang="en-GB" baseline="-25000" dirty="0">
                <a:latin typeface="Times New Roman" panose="02020603050405020304" pitchFamily="18" charset="0"/>
                <a:cs typeface="Times New Roman" panose="02020603050405020304" pitchFamily="18" charset="0"/>
              </a:rPr>
              <a:t>3</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and nitrite (NO</a:t>
            </a:r>
            <a:r>
              <a:rPr lang="en-GB" baseline="-25000" dirty="0">
                <a:latin typeface="Times New Roman" panose="02020603050405020304" pitchFamily="18" charset="0"/>
                <a:cs typeface="Times New Roman" panose="02020603050405020304" pitchFamily="18" charset="0"/>
              </a:rPr>
              <a:t>2</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a:t>
            </a:r>
          </a:p>
          <a:p>
            <a:pPr algn="just"/>
            <a:r>
              <a:rPr lang="en-GB" dirty="0">
                <a:solidFill>
                  <a:schemeClr val="accent4">
                    <a:lumMod val="75000"/>
                  </a:schemeClr>
                </a:solidFill>
                <a:latin typeface="Times New Roman" panose="02020603050405020304" pitchFamily="18" charset="0"/>
                <a:cs typeface="Times New Roman" panose="02020603050405020304" pitchFamily="18" charset="0"/>
              </a:rPr>
              <a:t>Nitrates and nitrites combine with various </a:t>
            </a:r>
            <a:r>
              <a:rPr lang="en-GB" b="1" dirty="0">
                <a:solidFill>
                  <a:srgbClr val="00B050"/>
                </a:solidFill>
                <a:latin typeface="Times New Roman" panose="02020603050405020304" pitchFamily="18" charset="0"/>
                <a:cs typeface="Times New Roman" panose="02020603050405020304" pitchFamily="18" charset="0"/>
              </a:rPr>
              <a:t>organic</a:t>
            </a:r>
            <a:r>
              <a:rPr lang="en-GB" dirty="0">
                <a:latin typeface="Times New Roman" panose="02020603050405020304" pitchFamily="18" charset="0"/>
                <a:cs typeface="Times New Roman" panose="02020603050405020304" pitchFamily="18" charset="0"/>
              </a:rPr>
              <a:t> and </a:t>
            </a:r>
            <a:r>
              <a:rPr lang="en-GB" b="1" dirty="0">
                <a:solidFill>
                  <a:srgbClr val="00B050"/>
                </a:solidFill>
                <a:latin typeface="Times New Roman" panose="02020603050405020304" pitchFamily="18" charset="0"/>
                <a:cs typeface="Times New Roman" panose="02020603050405020304" pitchFamily="18" charset="0"/>
              </a:rPr>
              <a:t>inorganic compounds</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Following entry into the body, NO</a:t>
            </a:r>
            <a:r>
              <a:rPr lang="en-GB" baseline="-25000" dirty="0">
                <a:latin typeface="Times New Roman" panose="02020603050405020304" pitchFamily="18" charset="0"/>
                <a:cs typeface="Times New Roman" panose="02020603050405020304" pitchFamily="18" charset="0"/>
              </a:rPr>
              <a:t>3</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is converted to NO</a:t>
            </a:r>
            <a:r>
              <a:rPr lang="en-GB" baseline="-25000" dirty="0">
                <a:latin typeface="Times New Roman" panose="02020603050405020304" pitchFamily="18" charset="0"/>
                <a:cs typeface="Times New Roman" panose="02020603050405020304" pitchFamily="18" charset="0"/>
              </a:rPr>
              <a:t>2</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 Since NO</a:t>
            </a:r>
            <a:r>
              <a:rPr lang="en-GB" baseline="-25000" dirty="0">
                <a:latin typeface="Times New Roman" panose="02020603050405020304" pitchFamily="18" charset="0"/>
                <a:cs typeface="Times New Roman" panose="02020603050405020304" pitchFamily="18" charset="0"/>
              </a:rPr>
              <a:t>3</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is soluble and readily available as a nitrogen source for plants (e.g. to form plant tissue such as amino acids and proteins), </a:t>
            </a:r>
            <a:r>
              <a:rPr lang="en-GB" dirty="0">
                <a:solidFill>
                  <a:schemeClr val="accent3">
                    <a:lumMod val="75000"/>
                  </a:schemeClr>
                </a:solidFill>
                <a:latin typeface="Times New Roman" panose="02020603050405020304" pitchFamily="18" charset="0"/>
                <a:cs typeface="Times New Roman" panose="02020603050405020304" pitchFamily="18" charset="0"/>
              </a:rPr>
              <a:t>farmers are the biggest users of NO</a:t>
            </a:r>
            <a:r>
              <a:rPr lang="en-GB" baseline="-25000" dirty="0">
                <a:solidFill>
                  <a:schemeClr val="accent3">
                    <a:lumMod val="75000"/>
                  </a:schemeClr>
                </a:solidFill>
                <a:latin typeface="Times New Roman" panose="02020603050405020304" pitchFamily="18" charset="0"/>
                <a:cs typeface="Times New Roman" panose="02020603050405020304" pitchFamily="18" charset="0"/>
              </a:rPr>
              <a:t>3</a:t>
            </a:r>
            <a:r>
              <a:rPr lang="en-GB" baseline="30000" dirty="0">
                <a:solidFill>
                  <a:schemeClr val="accent3">
                    <a:lumMod val="75000"/>
                  </a:schemeClr>
                </a:solidFill>
                <a:latin typeface="Times New Roman" panose="02020603050405020304" pitchFamily="18" charset="0"/>
                <a:cs typeface="Times New Roman" panose="02020603050405020304" pitchFamily="18" charset="0"/>
              </a:rPr>
              <a:t>-</a:t>
            </a:r>
            <a:r>
              <a:rPr lang="en-GB" dirty="0">
                <a:solidFill>
                  <a:schemeClr val="accent3">
                    <a:lumMod val="75000"/>
                  </a:schemeClr>
                </a:solidFill>
                <a:latin typeface="Times New Roman" panose="02020603050405020304" pitchFamily="18" charset="0"/>
                <a:cs typeface="Times New Roman" panose="02020603050405020304" pitchFamily="18" charset="0"/>
              </a:rPr>
              <a:t>  compounds in commercial fertilizers </a:t>
            </a:r>
            <a:r>
              <a:rPr lang="en-GB" dirty="0">
                <a:latin typeface="Times New Roman" panose="02020603050405020304" pitchFamily="18" charset="0"/>
                <a:cs typeface="Times New Roman" panose="02020603050405020304" pitchFamily="18" charset="0"/>
              </a:rPr>
              <a:t>(although even manure can contain high levels of NO</a:t>
            </a:r>
            <a:r>
              <a:rPr lang="en-GB" baseline="-25000" dirty="0">
                <a:latin typeface="Times New Roman" panose="02020603050405020304" pitchFamily="18" charset="0"/>
                <a:cs typeface="Times New Roman" panose="02020603050405020304" pitchFamily="18" charset="0"/>
              </a:rPr>
              <a:t>3</a:t>
            </a:r>
            <a:r>
              <a:rPr lang="en-GB"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8861327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9EF711-9F4B-4DAD-AA5E-7CB3AA85322A}"/>
              </a:ext>
            </a:extLst>
          </p:cNvPr>
          <p:cNvSpPr>
            <a:spLocks noGrp="1"/>
          </p:cNvSpPr>
          <p:nvPr>
            <p:ph idx="1"/>
          </p:nvPr>
        </p:nvSpPr>
        <p:spPr>
          <a:xfrm>
            <a:off x="1484310" y="117987"/>
            <a:ext cx="10018713" cy="6626942"/>
          </a:xfrm>
        </p:spPr>
        <p:txBody>
          <a:bodyPr>
            <a:normAutofit lnSpcReduction="10000"/>
          </a:bodyPr>
          <a:lstStyle/>
          <a:p>
            <a:r>
              <a:rPr lang="zh-TW" altLang="en-US" b="1" dirty="0">
                <a:latin typeface="Times New Roman" panose="02020603050405020304" pitchFamily="18" charset="0"/>
                <a:ea typeface="DFKai-SB" panose="03000509000000000000" pitchFamily="65" charset="-120"/>
                <a:cs typeface="Times New Roman" panose="02020603050405020304" pitchFamily="18" charset="0"/>
              </a:rPr>
              <a:t>廢氣再燃燒</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(Reburning)</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將廢氣再與燃料及空氣接觸，進一步燃燒，可以降低</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。使燃料及空氣與廢氣在燃嘴火焰外接觸，該區稱為</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後燃燒區</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並非加入火焰直接燃燒</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這是與廢氣再循環</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(FGR)</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不同之處</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。本法是使燃料及空氣先在主燃燒區完全燃燒，所產生的</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隨著廢氣與燃料及空氣在後燃燒區接觸後部分再還原成氮氣。主燃燒區的溫度約在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900~1000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，而後燃燒區的溫度可達到</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1300~1540 °C</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，還原反應在此發生。由於本方法效果並不顯著，以及天然氣或柴油為燃料的加熱爐由於其</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產生並不多，故通常不使用此方法。基本上，</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重質燃料燃燒產生的</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較多，使用本法可以在較小的投資額下，達到明顯的效果</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燃燒改良對加熱爐操作性能之影響為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en-US" altLang="zh-TW" dirty="0">
                <a:latin typeface="Times New Roman" panose="02020603050405020304" pitchFamily="18" charset="0"/>
                <a:ea typeface="DFKai-SB" panose="03000509000000000000" pitchFamily="65" charset="-120"/>
                <a:cs typeface="Times New Roman" panose="02020603050405020304" pitchFamily="18" charset="0"/>
              </a:rPr>
              <a:t>    (1)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一氧化碳濃度增加</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微粒排放量增加</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可能會有未燃燒完全之炭粒排出</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爐膛熱吸收分布狀況之改變</a:t>
            </a:r>
            <a:endPar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能源效率之降低</a:t>
            </a:r>
            <a:endParaRPr lang="en-GB"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751360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A9DE45A-419C-4454-AA0A-B1CF6401E1B8}"/>
              </a:ext>
            </a:extLst>
          </p:cNvPr>
          <p:cNvSpPr>
            <a:spLocks noGrp="1"/>
          </p:cNvSpPr>
          <p:nvPr>
            <p:ph idx="1"/>
          </p:nvPr>
        </p:nvSpPr>
        <p:spPr>
          <a:xfrm>
            <a:off x="1484310" y="0"/>
            <a:ext cx="10018713" cy="6282813"/>
          </a:xfrm>
        </p:spPr>
        <p:txBody>
          <a:bodyPr>
            <a:normAutofit lnSpcReduction="10000"/>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燃燒後廢氣之處理</a:t>
            </a:r>
            <a:endParaRPr lang="en-US"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燃燒後產生的廢氣可以用化學反應的方法，將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轉化成無汙染的</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氮氣</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。由於控制燃燒技術僅能減少 一部分的</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，要達到大幅度減量，則須借助</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脫硝反應</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的處理。常用的廢氣脫硝處理技術有</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選擇性無觸媒脫硝反應技術</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(Selective Noncatalytic Reduction, SNCR)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，主要有</a:t>
            </a:r>
            <a:r>
              <a:rPr lang="en-US" altLang="zh-TW" b="1"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OUT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a:t>
            </a:r>
            <a:r>
              <a:rPr lang="en-GB" altLang="zh-TW" b="1" dirty="0">
                <a:latin typeface="Times New Roman" panose="02020603050405020304" pitchFamily="18" charset="0"/>
                <a:ea typeface="DFKai-SB" panose="03000509000000000000" pitchFamily="65" charset="-120"/>
                <a:cs typeface="Times New Roman" panose="02020603050405020304" pitchFamily="18" charset="0"/>
              </a:rPr>
              <a:t>Thermal De NO</a:t>
            </a:r>
            <a:r>
              <a:rPr lang="en-GB" altLang="zh-TW" b="1"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兩種方式。</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選擇性觸媒脫硝反應技術</a:t>
            </a:r>
            <a:r>
              <a:rPr lang="en-US"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(Selective Catalytic Reduction, SCR)</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選擇性無觸媒脫硝反應技術</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 OUT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Nalco Fuel Tech.</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推出之脫硝方法，其主要反應如下</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反應只在</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相當狹窄的溫度範圍</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內進行，當反應溫度低於此溫度範圍時，會形成</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，若反應溫度高於此溫度範圍時，</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的還原率會降低。</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E24C525E-A26B-41A0-B8E6-E626FAD549AB}"/>
              </a:ext>
            </a:extLst>
          </p:cNvPr>
          <p:cNvPicPr>
            <a:picLocks noChangeAspect="1"/>
          </p:cNvPicPr>
          <p:nvPr/>
        </p:nvPicPr>
        <p:blipFill>
          <a:blip r:embed="rId2"/>
          <a:stretch>
            <a:fillRect/>
          </a:stretch>
        </p:blipFill>
        <p:spPr>
          <a:xfrm>
            <a:off x="3434526" y="4670323"/>
            <a:ext cx="6118279" cy="543847"/>
          </a:xfrm>
          <a:prstGeom prst="rect">
            <a:avLst/>
          </a:prstGeom>
        </p:spPr>
      </p:pic>
    </p:spTree>
    <p:extLst>
      <p:ext uri="{BB962C8B-B14F-4D97-AF65-F5344CB8AC3E}">
        <p14:creationId xmlns:p14="http://schemas.microsoft.com/office/powerpoint/2010/main" val="1698000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DAB525-E97F-457D-8BD4-92F39FEAC3E6}"/>
              </a:ext>
            </a:extLst>
          </p:cNvPr>
          <p:cNvSpPr>
            <a:spLocks noGrp="1"/>
          </p:cNvSpPr>
          <p:nvPr>
            <p:ph idx="1"/>
          </p:nvPr>
        </p:nvSpPr>
        <p:spPr>
          <a:xfrm>
            <a:off x="1484310" y="491613"/>
            <a:ext cx="10018713" cy="6184490"/>
          </a:xfrm>
        </p:spPr>
        <p:txBody>
          <a:bodyPr>
            <a:normAutofit fontScale="92500" lnSpcReduction="20000"/>
          </a:bodyPr>
          <a:lstStyle/>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Thermal De 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p>
          <a:p>
            <a:pPr marL="0" indent="0">
              <a:buNone/>
            </a:pPr>
            <a:r>
              <a:rPr lang="en-US" dirty="0">
                <a:latin typeface="Times New Roman" panose="02020603050405020304" pitchFamily="18" charset="0"/>
                <a:ea typeface="DFKai-SB" panose="03000509000000000000" pitchFamily="65" charset="-120"/>
                <a:cs typeface="Times New Roman" panose="02020603050405020304" pitchFamily="18" charset="0"/>
              </a:rPr>
              <a:t>        (1)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反應式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Exxon Research and Engineering company</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推出之脫硝方法，其主要反應如下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正常的反應溫度範圍在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1600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°F~2200 °F</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之間，當溫度降低至</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1300 °F</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時，為維持有效的脫硝反應，</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在注入</a:t>
            </a:r>
            <a:r>
              <a:rPr lang="en-GB"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NH</a:t>
            </a:r>
            <a:r>
              <a:rPr lang="en-GB"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時需伴隨注入</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H</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，而當煙道器高溫時</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(T&gt;2200</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，注入的</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反而使</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增加</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注意事項</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在正常反應過程中，會有少許</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沒有參與反應而造成</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的溢出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Slipage</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在低溫下</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，過剩溢出的</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GB"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會與硫或氯成分反應而形成複雜的鹽類，其反應如下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當煙道氣溫度降至</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600</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°F</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以下時，</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會與</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SO</a:t>
            </a:r>
            <a:r>
              <a:rPr lang="en-US" altLang="zh-TW"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及蒸汽反應生成</a:t>
            </a:r>
            <a:r>
              <a:rPr lang="en-US" altLang="zh-TW"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(NH</a:t>
            </a:r>
            <a:r>
              <a:rPr lang="en-US" altLang="zh-TW" b="1"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4</a:t>
            </a:r>
            <a:r>
              <a:rPr lang="en-US" altLang="zh-TW"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)HSO</a:t>
            </a:r>
            <a:r>
              <a:rPr lang="en-US" altLang="zh-TW" b="1"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及</a:t>
            </a:r>
            <a:r>
              <a:rPr lang="en-US" altLang="zh-TW"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(NH</a:t>
            </a:r>
            <a:r>
              <a:rPr lang="en-US" altLang="zh-TW" b="1"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4</a:t>
            </a:r>
            <a:r>
              <a:rPr lang="en-US" altLang="zh-TW"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a:t>
            </a:r>
            <a:r>
              <a:rPr lang="en-US" altLang="zh-TW" b="1"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2</a:t>
            </a:r>
            <a:r>
              <a:rPr lang="en-US" altLang="zh-TW" b="1"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SO</a:t>
            </a:r>
            <a:r>
              <a:rPr lang="en-US" altLang="zh-TW" b="1" baseline="-25000"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，在商業化加熱爐的實際測試結果，只要</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定期水洗</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即可去除硫化物的沉澱物，加熱爐的空氣預熱器並無阻塞或腐蝕的困擾。</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(b) </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當煙道氣溫低於</a:t>
            </a:r>
            <a:r>
              <a:rPr lang="en-US" altLang="zh-TW"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250 °F</a:t>
            </a:r>
            <a:r>
              <a:rPr lang="zh-TW" altLang="en-US" dirty="0">
                <a:solidFill>
                  <a:schemeClr val="accent4">
                    <a:lumMod val="75000"/>
                  </a:schemeClr>
                </a:solidFill>
                <a:latin typeface="Times New Roman" panose="02020603050405020304" pitchFamily="18" charset="0"/>
                <a:ea typeface="DFKai-SB" panose="03000509000000000000" pitchFamily="65" charset="-120"/>
                <a:cs typeface="Times New Roman" panose="02020603050405020304" pitchFamily="18" charset="0"/>
              </a:rPr>
              <a:t>時</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會與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HCl</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反應形成</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NH</a:t>
            </a:r>
            <a:r>
              <a:rPr lang="en-GB" altLang="zh-TW" b="1"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4</a:t>
            </a:r>
            <a:r>
              <a:rPr lang="en-GB" altLang="zh-TW"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Cl</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，造成煙囪不透光率增加的不良結果。</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dirty="0"/>
          </a:p>
        </p:txBody>
      </p:sp>
      <p:pic>
        <p:nvPicPr>
          <p:cNvPr id="5" name="Picture 4">
            <a:extLst>
              <a:ext uri="{FF2B5EF4-FFF2-40B4-BE49-F238E27FC236}">
                <a16:creationId xmlns:a16="http://schemas.microsoft.com/office/drawing/2014/main" id="{AEFC2EEA-532B-4937-BFFC-3F2B95B16EF8}"/>
              </a:ext>
            </a:extLst>
          </p:cNvPr>
          <p:cNvPicPr>
            <a:picLocks noChangeAspect="1"/>
          </p:cNvPicPr>
          <p:nvPr/>
        </p:nvPicPr>
        <p:blipFill>
          <a:blip r:embed="rId2"/>
          <a:stretch>
            <a:fillRect/>
          </a:stretch>
        </p:blipFill>
        <p:spPr>
          <a:xfrm>
            <a:off x="3038532" y="1592826"/>
            <a:ext cx="6910268" cy="1037303"/>
          </a:xfrm>
          <a:prstGeom prst="rect">
            <a:avLst/>
          </a:prstGeom>
        </p:spPr>
      </p:pic>
    </p:spTree>
    <p:extLst>
      <p:ext uri="{BB962C8B-B14F-4D97-AF65-F5344CB8AC3E}">
        <p14:creationId xmlns:p14="http://schemas.microsoft.com/office/powerpoint/2010/main" val="14423112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95CF-6076-4A40-910F-2ACEF623BFA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F30E0A12-9A3C-44B4-A784-B65CF887DF42}"/>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2020E97A-1CBE-489B-BC32-946DBEEFFC55}"/>
              </a:ext>
            </a:extLst>
          </p:cNvPr>
          <p:cNvPicPr>
            <a:picLocks noChangeAspect="1"/>
          </p:cNvPicPr>
          <p:nvPr/>
        </p:nvPicPr>
        <p:blipFill>
          <a:blip r:embed="rId2"/>
          <a:stretch>
            <a:fillRect/>
          </a:stretch>
        </p:blipFill>
        <p:spPr>
          <a:xfrm>
            <a:off x="1934504" y="863600"/>
            <a:ext cx="9118324" cy="5130800"/>
          </a:xfrm>
          <a:prstGeom prst="rect">
            <a:avLst/>
          </a:prstGeom>
        </p:spPr>
      </p:pic>
    </p:spTree>
    <p:extLst>
      <p:ext uri="{BB962C8B-B14F-4D97-AF65-F5344CB8AC3E}">
        <p14:creationId xmlns:p14="http://schemas.microsoft.com/office/powerpoint/2010/main" val="42060581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B47292-7A1E-4289-BAAB-C3FC04EE4C41}"/>
              </a:ext>
            </a:extLst>
          </p:cNvPr>
          <p:cNvSpPr>
            <a:spLocks noGrp="1"/>
          </p:cNvSpPr>
          <p:nvPr>
            <p:ph idx="1"/>
          </p:nvPr>
        </p:nvSpPr>
        <p:spPr>
          <a:xfrm>
            <a:off x="1484310" y="452284"/>
            <a:ext cx="10018713" cy="6316815"/>
          </a:xfrm>
        </p:spPr>
        <p:txBody>
          <a:bodyPr>
            <a:normAutofit/>
          </a:bodyPr>
          <a:lstStyle/>
          <a:p>
            <a:pPr marL="0" indent="0">
              <a:buNone/>
            </a:pPr>
            <a:r>
              <a:rPr lang="zh-TW" altLang="en-US" b="1" dirty="0">
                <a:latin typeface="Times New Roman" panose="02020603050405020304" pitchFamily="18" charset="0"/>
                <a:ea typeface="DFKai-SB" panose="03000509000000000000" pitchFamily="65" charset="-120"/>
                <a:cs typeface="Times New Roman" panose="02020603050405020304" pitchFamily="18" charset="0"/>
              </a:rPr>
              <a:t>選擇性觸媒脫硝反應技術</a:t>
            </a:r>
            <a:endParaRPr lang="en-GB" altLang="zh-TW" b="1"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反應式</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此法是以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為還原劑，經過觸媒將</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還原為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，其主要反應如下</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由於</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含量達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90~95%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，因此第一個反應最重要，所以</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比值應保持在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左右。由於</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是必要的，因此至少要維持</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以上。為了解反應情況，通常須測量反應後廢氣中</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的含量，稱為</a:t>
            </a:r>
            <a:r>
              <a:rPr lang="zh-TW" altLang="en-US" b="1"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氨溢出量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(Ammonia </a:t>
            </a:r>
            <a:r>
              <a:rPr lang="en-US" altLang="zh-TW" dirty="0" err="1">
                <a:latin typeface="Times New Roman" panose="02020603050405020304" pitchFamily="18" charset="0"/>
                <a:ea typeface="DFKai-SB" panose="03000509000000000000" pitchFamily="65" charset="-120"/>
                <a:cs typeface="Times New Roman" panose="02020603050405020304" pitchFamily="18" charset="0"/>
              </a:rPr>
              <a:t>Slipage</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，其控制量約為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 ppm</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en-US" dirty="0">
                <a:latin typeface="Times New Roman" panose="02020603050405020304" pitchFamily="18" charset="0"/>
                <a:ea typeface="DFKai-SB" panose="03000509000000000000" pitchFamily="65" charset="-120"/>
                <a:cs typeface="Times New Roman" panose="02020603050405020304" pitchFamily="18" charset="0"/>
              </a:rPr>
              <a:t>    2.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注意事項 </a:t>
            </a:r>
            <a:r>
              <a:rPr lang="en-GB" altLang="zh-TW"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常用之觸媒為</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TiO</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-V</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2</a:t>
            </a:r>
            <a:r>
              <a:rPr lang="en-GB" altLang="zh-TW"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O</a:t>
            </a:r>
            <a:r>
              <a:rPr lang="en-GB" altLang="zh-TW" baseline="-25000"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型，其反應溫度約為</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300~750 °F</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，廢氣中之硫化物、鉀、砷容易使觸媒中毒，在操作上須注意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盡量避免硫酸銨鹽或硫酸氫鹽的產生</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a:t>
            </a:r>
            <a:endParaRPr lang="en-US"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鉀會吸附在</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V</a:t>
            </a:r>
            <a:r>
              <a:rPr lang="en-GB" altLang="zh-TW"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2</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O</a:t>
            </a:r>
            <a:r>
              <a:rPr lang="en-GB" altLang="zh-TW" baseline="-25000"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觸媒表面上，須定期以</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80 °C</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熱水清洗再生</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(1 </a:t>
            </a:r>
            <a:r>
              <a:rPr lang="en-GB"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hr</a:t>
            </a:r>
            <a:r>
              <a:rPr lang="en-US" altLang="zh-TW"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，以恢復觸媒活性</a:t>
            </a:r>
            <a:endParaRPr lang="en-GB"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endParaRPr>
          </a:p>
        </p:txBody>
      </p:sp>
      <p:pic>
        <p:nvPicPr>
          <p:cNvPr id="5" name="Picture 4">
            <a:extLst>
              <a:ext uri="{FF2B5EF4-FFF2-40B4-BE49-F238E27FC236}">
                <a16:creationId xmlns:a16="http://schemas.microsoft.com/office/drawing/2014/main" id="{F0ADFB46-528B-4EE4-B101-F239B14FBD71}"/>
              </a:ext>
            </a:extLst>
          </p:cNvPr>
          <p:cNvPicPr>
            <a:picLocks noChangeAspect="1"/>
          </p:cNvPicPr>
          <p:nvPr/>
        </p:nvPicPr>
        <p:blipFill>
          <a:blip r:embed="rId2"/>
          <a:stretch>
            <a:fillRect/>
          </a:stretch>
        </p:blipFill>
        <p:spPr>
          <a:xfrm>
            <a:off x="2209157" y="1827879"/>
            <a:ext cx="8569018" cy="953421"/>
          </a:xfrm>
          <a:prstGeom prst="rect">
            <a:avLst/>
          </a:prstGeom>
        </p:spPr>
      </p:pic>
    </p:spTree>
    <p:extLst>
      <p:ext uri="{BB962C8B-B14F-4D97-AF65-F5344CB8AC3E}">
        <p14:creationId xmlns:p14="http://schemas.microsoft.com/office/powerpoint/2010/main" val="4279027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801755-ACAA-4B99-BFB1-31779A4FCE1F}"/>
              </a:ext>
            </a:extLst>
          </p:cNvPr>
          <p:cNvSpPr>
            <a:spLocks noGrp="1"/>
          </p:cNvSpPr>
          <p:nvPr>
            <p:ph idx="1"/>
          </p:nvPr>
        </p:nvSpPr>
        <p:spPr>
          <a:xfrm>
            <a:off x="1484310" y="101601"/>
            <a:ext cx="10018713" cy="5689600"/>
          </a:xfrm>
        </p:spPr>
        <p:txBody>
          <a:bodyPr/>
          <a:lstStyle/>
          <a:p>
            <a:pPr marL="0" indent="0">
              <a:buNone/>
            </a:pPr>
            <a:r>
              <a:rPr lang="zh-TW" altLang="en-US" dirty="0"/>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若廢氣中含有</a:t>
            </a:r>
            <a:r>
              <a:rPr lang="zh-TW" altLang="en-US" b="1" dirty="0">
                <a:latin typeface="Times New Roman" panose="02020603050405020304" pitchFamily="18" charset="0"/>
                <a:ea typeface="DFKai-SB" panose="03000509000000000000" pitchFamily="65" charset="-120"/>
                <a:cs typeface="Times New Roman" panose="02020603050405020304" pitchFamily="18" charset="0"/>
              </a:rPr>
              <a:t>砷</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，觸媒活性在</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1000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小時操作時間內，即可能衰退</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50%</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以上。</a:t>
            </a: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endParaRPr lang="en-GB"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如果使用</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重質燃油</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或</a:t>
            </a:r>
            <a:r>
              <a:rPr lang="zh-TW" altLang="en-US" dirty="0">
                <a:solidFill>
                  <a:srgbClr val="0000FF"/>
                </a:solidFill>
                <a:latin typeface="Times New Roman" panose="02020603050405020304" pitchFamily="18" charset="0"/>
                <a:ea typeface="DFKai-SB" panose="03000509000000000000" pitchFamily="65" charset="-120"/>
                <a:cs typeface="Times New Roman" panose="02020603050405020304" pitchFamily="18" charset="0"/>
              </a:rPr>
              <a:t>固體燃料</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，廢氣中含有較多的灰分，易造成觸媒床阻塞，故需在反應器進口</a:t>
            </a:r>
            <a:r>
              <a:rPr lang="zh-TW" altLang="en-US"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增設靜電除塵設備</a:t>
            </a:r>
            <a:r>
              <a:rPr lang="en-GB" altLang="zh-TW" dirty="0">
                <a:solidFill>
                  <a:srgbClr val="FF0000"/>
                </a:solidFill>
                <a:latin typeface="Times New Roman" panose="02020603050405020304" pitchFamily="18" charset="0"/>
                <a:ea typeface="DFKai-SB" panose="03000509000000000000" pitchFamily="65" charset="-120"/>
                <a:cs typeface="Times New Roman" panose="02020603050405020304" pitchFamily="18" charset="0"/>
              </a:rPr>
              <a:t>(EP)</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。使用輕質油料或燃料氣，則較無灰分的問題，不必再裝置除塵設備。</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裝置參考圖</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6.11)</a:t>
            </a:r>
          </a:p>
          <a:p>
            <a:pPr marL="0" indent="0">
              <a:buNone/>
            </a:pPr>
            <a:endParaRPr lang="en-US" altLang="zh-TW" dirty="0">
              <a:latin typeface="Times New Roman" panose="02020603050405020304" pitchFamily="18" charset="0"/>
              <a:ea typeface="DFKai-SB" panose="03000509000000000000" pitchFamily="65" charset="-120"/>
              <a:cs typeface="Times New Roman" panose="02020603050405020304" pitchFamily="18" charset="0"/>
            </a:endParaRP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zh-TW" altLang="en-US" b="1" dirty="0">
                <a:solidFill>
                  <a:srgbClr val="00B050"/>
                </a:solidFill>
                <a:latin typeface="Times New Roman" panose="02020603050405020304" pitchFamily="18" charset="0"/>
                <a:ea typeface="DFKai-SB" panose="03000509000000000000" pitchFamily="65" charset="-120"/>
                <a:cs typeface="Times New Roman" panose="02020603050405020304" pitchFamily="18" charset="0"/>
              </a:rPr>
              <a:t>脫硝反應裝置的設計考慮因素有</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p>
          <a:p>
            <a:pPr marL="0" indent="0">
              <a:buNone/>
            </a:pPr>
            <a:r>
              <a:rPr lang="zh-TW" altLang="en-US" dirty="0">
                <a:latin typeface="Times New Roman" panose="02020603050405020304" pitchFamily="18" charset="0"/>
                <a:ea typeface="DFKai-SB" panose="03000509000000000000" pitchFamily="65" charset="-120"/>
                <a:cs typeface="Times New Roman" panose="02020603050405020304" pitchFamily="18" charset="0"/>
              </a:rPr>
              <a:t>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(1)</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氣體流量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氣體溫度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氣體成分</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水蒸汽百分比、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百分比、</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的量、</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SO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2</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及其他會造成觸媒活性降低之抑制劑含量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(4)</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排放氣體預期</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NO</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x</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濃度及</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NH</a:t>
            </a:r>
            <a:r>
              <a:rPr lang="en-US" altLang="zh-TW" baseline="-25000" dirty="0">
                <a:latin typeface="Times New Roman" panose="02020603050405020304" pitchFamily="18" charset="0"/>
                <a:ea typeface="DFKai-SB" panose="03000509000000000000" pitchFamily="65" charset="-120"/>
                <a:cs typeface="Times New Roman" panose="02020603050405020304" pitchFamily="18" charset="0"/>
              </a:rPr>
              <a:t>3</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溢出量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(5)</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壓降 </a:t>
            </a:r>
            <a:r>
              <a:rPr lang="en-US" altLang="zh-TW" dirty="0">
                <a:latin typeface="Times New Roman" panose="02020603050405020304" pitchFamily="18" charset="0"/>
                <a:ea typeface="DFKai-SB" panose="03000509000000000000" pitchFamily="65" charset="-120"/>
                <a:cs typeface="Times New Roman" panose="02020603050405020304" pitchFamily="18" charset="0"/>
              </a:rPr>
              <a:t>(6)</a:t>
            </a:r>
            <a:r>
              <a:rPr lang="zh-TW" altLang="en-US" dirty="0">
                <a:latin typeface="Times New Roman" panose="02020603050405020304" pitchFamily="18" charset="0"/>
                <a:ea typeface="DFKai-SB" panose="03000509000000000000" pitchFamily="65" charset="-120"/>
                <a:cs typeface="Times New Roman" panose="02020603050405020304" pitchFamily="18" charset="0"/>
              </a:rPr>
              <a:t> 若欲在現有工廠加裝時，需考慮修改導管方向與尺寸。</a:t>
            </a:r>
            <a:endParaRPr lang="en-GB" dirty="0">
              <a:latin typeface="Times New Roman" panose="02020603050405020304" pitchFamily="18" charset="0"/>
              <a:ea typeface="DFKai-SB"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35307546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E01C9-BF16-478E-9773-5A139C46284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AE596F0-E230-45D3-8D20-AF362F08952F}"/>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8E05FEEE-73A7-49B6-9C44-EAB745385FC0}"/>
              </a:ext>
            </a:extLst>
          </p:cNvPr>
          <p:cNvPicPr>
            <a:picLocks noChangeAspect="1"/>
          </p:cNvPicPr>
          <p:nvPr/>
        </p:nvPicPr>
        <p:blipFill>
          <a:blip r:embed="rId2"/>
          <a:stretch>
            <a:fillRect/>
          </a:stretch>
        </p:blipFill>
        <p:spPr>
          <a:xfrm>
            <a:off x="3195637" y="322463"/>
            <a:ext cx="5440363" cy="5849737"/>
          </a:xfrm>
          <a:prstGeom prst="rect">
            <a:avLst/>
          </a:prstGeom>
        </p:spPr>
      </p:pic>
    </p:spTree>
    <p:extLst>
      <p:ext uri="{BB962C8B-B14F-4D97-AF65-F5344CB8AC3E}">
        <p14:creationId xmlns:p14="http://schemas.microsoft.com/office/powerpoint/2010/main" val="166646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A5F9B-CB11-4D50-8A9A-B68B402A02D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806BA67-1B1F-4BAB-B90F-F153CFAB9B2A}"/>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EB8BE044-5470-4A54-8347-8E1A6DE5DD19}"/>
              </a:ext>
            </a:extLst>
          </p:cNvPr>
          <p:cNvPicPr>
            <a:picLocks noChangeAspect="1"/>
          </p:cNvPicPr>
          <p:nvPr/>
        </p:nvPicPr>
        <p:blipFill>
          <a:blip r:embed="rId2"/>
          <a:stretch>
            <a:fillRect/>
          </a:stretch>
        </p:blipFill>
        <p:spPr>
          <a:xfrm>
            <a:off x="2214562" y="220662"/>
            <a:ext cx="7762875" cy="3495675"/>
          </a:xfrm>
          <a:prstGeom prst="rect">
            <a:avLst/>
          </a:prstGeom>
        </p:spPr>
      </p:pic>
      <p:pic>
        <p:nvPicPr>
          <p:cNvPr id="7" name="Picture 6">
            <a:extLst>
              <a:ext uri="{FF2B5EF4-FFF2-40B4-BE49-F238E27FC236}">
                <a16:creationId xmlns:a16="http://schemas.microsoft.com/office/drawing/2014/main" id="{E7316E67-5486-4DF9-AD3D-6873146125E4}"/>
              </a:ext>
            </a:extLst>
          </p:cNvPr>
          <p:cNvPicPr>
            <a:picLocks noChangeAspect="1"/>
          </p:cNvPicPr>
          <p:nvPr/>
        </p:nvPicPr>
        <p:blipFill>
          <a:blip r:embed="rId3"/>
          <a:stretch>
            <a:fillRect/>
          </a:stretch>
        </p:blipFill>
        <p:spPr>
          <a:xfrm>
            <a:off x="2214562" y="3990974"/>
            <a:ext cx="7686675" cy="2495550"/>
          </a:xfrm>
          <a:prstGeom prst="rect">
            <a:avLst/>
          </a:prstGeom>
        </p:spPr>
      </p:pic>
    </p:spTree>
    <p:extLst>
      <p:ext uri="{BB962C8B-B14F-4D97-AF65-F5344CB8AC3E}">
        <p14:creationId xmlns:p14="http://schemas.microsoft.com/office/powerpoint/2010/main" val="230563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4FD34-E6E0-40D5-B904-031D357B678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FB769C0-8994-47F5-9FC0-6A064DCBB3FE}"/>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125A01BF-A035-45A1-868F-F5B4BA01B03C}"/>
              </a:ext>
            </a:extLst>
          </p:cNvPr>
          <p:cNvPicPr>
            <a:picLocks noChangeAspect="1"/>
          </p:cNvPicPr>
          <p:nvPr/>
        </p:nvPicPr>
        <p:blipFill>
          <a:blip r:embed="rId2"/>
          <a:stretch>
            <a:fillRect/>
          </a:stretch>
        </p:blipFill>
        <p:spPr>
          <a:xfrm>
            <a:off x="1686947" y="850900"/>
            <a:ext cx="9020742" cy="5321300"/>
          </a:xfrm>
          <a:prstGeom prst="rect">
            <a:avLst/>
          </a:prstGeom>
        </p:spPr>
      </p:pic>
    </p:spTree>
    <p:extLst>
      <p:ext uri="{BB962C8B-B14F-4D97-AF65-F5344CB8AC3E}">
        <p14:creationId xmlns:p14="http://schemas.microsoft.com/office/powerpoint/2010/main" val="116177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BE5CA0-E063-4FCF-940C-2FADEE1349F9}"/>
              </a:ext>
            </a:extLst>
          </p:cNvPr>
          <p:cNvSpPr>
            <a:spLocks noGrp="1"/>
          </p:cNvSpPr>
          <p:nvPr>
            <p:ph idx="1"/>
          </p:nvPr>
        </p:nvSpPr>
        <p:spPr>
          <a:xfrm>
            <a:off x="1484310" y="245806"/>
            <a:ext cx="10018713" cy="6154993"/>
          </a:xfrm>
        </p:spPr>
        <p:txBody>
          <a:bodyPr>
            <a:normAutofit lnSpcReduction="10000"/>
          </a:bodyPr>
          <a:lstStyle/>
          <a:p>
            <a:pPr algn="just"/>
            <a:r>
              <a:rPr lang="en-GB" dirty="0">
                <a:latin typeface="Times New Roman" panose="02020603050405020304" pitchFamily="18" charset="0"/>
                <a:cs typeface="Times New Roman" panose="02020603050405020304" pitchFamily="18" charset="0"/>
              </a:rPr>
              <a:t>Nitrogen in several forms finds its way </a:t>
            </a:r>
            <a:r>
              <a:rPr lang="en-GB" dirty="0">
                <a:solidFill>
                  <a:schemeClr val="accent4">
                    <a:lumMod val="75000"/>
                  </a:schemeClr>
                </a:solidFill>
                <a:latin typeface="Times New Roman" panose="02020603050405020304" pitchFamily="18" charset="0"/>
                <a:cs typeface="Times New Roman" panose="02020603050405020304" pitchFamily="18" charset="0"/>
              </a:rPr>
              <a:t>from the atmosphere to the soil </a:t>
            </a:r>
            <a:r>
              <a:rPr lang="en-GB" dirty="0">
                <a:latin typeface="Times New Roman" panose="02020603050405020304" pitchFamily="18" charset="0"/>
                <a:cs typeface="Times New Roman" panose="02020603050405020304" pitchFamily="18" charset="0"/>
              </a:rPr>
              <a:t>through abiotic and biotic processes.</a:t>
            </a:r>
          </a:p>
          <a:p>
            <a:pPr algn="just"/>
            <a:r>
              <a:rPr lang="en-GB" dirty="0">
                <a:latin typeface="Times New Roman" panose="02020603050405020304" pitchFamily="18" charset="0"/>
                <a:cs typeface="Times New Roman" panose="02020603050405020304" pitchFamily="18" charset="0"/>
              </a:rPr>
              <a:t>NO</a:t>
            </a:r>
            <a:r>
              <a:rPr lang="en-GB" baseline="-25000" dirty="0">
                <a:latin typeface="Times New Roman" panose="02020603050405020304" pitchFamily="18" charset="0"/>
                <a:cs typeface="Times New Roman" panose="02020603050405020304" pitchFamily="18" charset="0"/>
              </a:rPr>
              <a:t>3</a:t>
            </a:r>
            <a:r>
              <a:rPr lang="en-GB" baseline="30000"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  compounds are formed from </a:t>
            </a:r>
            <a:r>
              <a:rPr lang="en-GB" dirty="0">
                <a:solidFill>
                  <a:srgbClr val="0000FF"/>
                </a:solidFill>
                <a:latin typeface="Times New Roman" panose="02020603050405020304" pitchFamily="18" charset="0"/>
                <a:cs typeface="Times New Roman" panose="02020603050405020304" pitchFamily="18" charset="0"/>
              </a:rPr>
              <a:t>lightning</a:t>
            </a:r>
            <a:r>
              <a:rPr lang="en-GB" dirty="0">
                <a:latin typeface="Times New Roman" panose="02020603050405020304" pitchFamily="18" charset="0"/>
                <a:cs typeface="Times New Roman" panose="02020603050405020304" pitchFamily="18" charset="0"/>
              </a:rPr>
              <a:t> and by </a:t>
            </a:r>
            <a:r>
              <a:rPr lang="en-GB" dirty="0">
                <a:solidFill>
                  <a:srgbClr val="0000FF"/>
                </a:solidFill>
                <a:latin typeface="Times New Roman" panose="02020603050405020304" pitchFamily="18" charset="0"/>
                <a:cs typeface="Times New Roman" panose="02020603050405020304" pitchFamily="18" charset="0"/>
              </a:rPr>
              <a:t>nitrogen-fixing bacteria </a:t>
            </a:r>
            <a:r>
              <a:rPr lang="en-GB" dirty="0">
                <a:latin typeface="Times New Roman" panose="02020603050405020304" pitchFamily="18" charset="0"/>
                <a:cs typeface="Times New Roman" panose="02020603050405020304" pitchFamily="18" charset="0"/>
              </a:rPr>
              <a:t>in legumes’ root nodules.</a:t>
            </a:r>
          </a:p>
          <a:p>
            <a:pPr algn="just"/>
            <a:r>
              <a:rPr lang="en-GB" dirty="0">
                <a:latin typeface="Times New Roman" panose="02020603050405020304" pitchFamily="18" charset="0"/>
                <a:cs typeface="Times New Roman" panose="02020603050405020304" pitchFamily="18" charset="0"/>
              </a:rPr>
              <a:t>The Rhizobia (genera Rhizobium, </a:t>
            </a:r>
            <a:r>
              <a:rPr lang="en-GB" dirty="0" err="1">
                <a:latin typeface="Times New Roman" panose="02020603050405020304" pitchFamily="18" charset="0"/>
                <a:cs typeface="Times New Roman" panose="02020603050405020304" pitchFamily="18" charset="0"/>
              </a:rPr>
              <a:t>Sinorhizobium</a:t>
            </a:r>
            <a:r>
              <a:rPr lang="en-GB" dirty="0">
                <a:latin typeface="Times New Roman" panose="02020603050405020304" pitchFamily="18" charset="0"/>
                <a:cs typeface="Times New Roman" panose="02020603050405020304" pitchFamily="18" charset="0"/>
              </a:rPr>
              <a:t>, and </a:t>
            </a:r>
            <a:r>
              <a:rPr lang="en-GB" dirty="0" err="1">
                <a:latin typeface="Times New Roman" panose="02020603050405020304" pitchFamily="18" charset="0"/>
                <a:cs typeface="Times New Roman" panose="02020603050405020304" pitchFamily="18" charset="0"/>
              </a:rPr>
              <a:t>Bradyrhizobium</a:t>
            </a:r>
            <a:r>
              <a:rPr lang="en-GB" dirty="0">
                <a:latin typeface="Times New Roman" panose="02020603050405020304" pitchFamily="18" charset="0"/>
                <a:cs typeface="Times New Roman" panose="02020603050405020304" pitchFamily="18" charset="0"/>
              </a:rPr>
              <a:t>) are Gram-negative motile, rod-shaped, aerobic soil bacteria that infect legume roots</a:t>
            </a:r>
            <a:r>
              <a:rPr lang="zh-TW"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in a symbiotic relationship</a:t>
            </a:r>
            <a:r>
              <a:rPr lang="zh-TW" altLang="en-US" dirty="0">
                <a:latin typeface="Times New Roman" panose="02020603050405020304" pitchFamily="18" charset="0"/>
                <a:cs typeface="Times New Roman" panose="02020603050405020304" pitchFamily="18" charset="0"/>
              </a:rPr>
              <a:t> </a:t>
            </a:r>
            <a:r>
              <a:rPr lang="en-GB" dirty="0">
                <a:latin typeface="Times New Roman" panose="02020603050405020304" pitchFamily="18" charset="0"/>
                <a:cs typeface="Times New Roman" panose="02020603050405020304" pitchFamily="18" charset="0"/>
              </a:rPr>
              <a:t>with legumes, e.g. Medicago, Melilotus, and Trigonella.</a:t>
            </a:r>
          </a:p>
          <a:p>
            <a:pPr algn="just"/>
            <a:r>
              <a:rPr lang="en-GB" dirty="0">
                <a:latin typeface="Times New Roman" panose="02020603050405020304" pitchFamily="18" charset="0"/>
                <a:cs typeface="Times New Roman" panose="02020603050405020304" pitchFamily="18" charset="0"/>
              </a:rPr>
              <a:t>The symbiotic relationship results from the bacteria fixing atmospheric nitrogen, providing ammonium for protein production in the plant. In exchange, the bacteria obtain energy from the plant.</a:t>
            </a:r>
          </a:p>
          <a:p>
            <a:pPr algn="just"/>
            <a:r>
              <a:rPr lang="en-GB" b="1" dirty="0">
                <a:solidFill>
                  <a:srgbClr val="00B050"/>
                </a:solidFill>
                <a:latin typeface="Times New Roman" panose="02020603050405020304" pitchFamily="18" charset="0"/>
                <a:cs typeface="Times New Roman" panose="02020603050405020304" pitchFamily="18" charset="0"/>
              </a:rPr>
              <a:t>Nitrate compounds </a:t>
            </a:r>
            <a:r>
              <a:rPr lang="en-GB" dirty="0">
                <a:latin typeface="Times New Roman" panose="02020603050405020304" pitchFamily="18" charset="0"/>
                <a:cs typeface="Times New Roman" panose="02020603050405020304" pitchFamily="18" charset="0"/>
              </a:rPr>
              <a:t>are also formed by </a:t>
            </a:r>
            <a:r>
              <a:rPr lang="en-GB" dirty="0">
                <a:solidFill>
                  <a:schemeClr val="accent4">
                    <a:lumMod val="75000"/>
                  </a:schemeClr>
                </a:solidFill>
                <a:latin typeface="Times New Roman" panose="02020603050405020304" pitchFamily="18" charset="0"/>
                <a:cs typeface="Times New Roman" panose="02020603050405020304" pitchFamily="18" charset="0"/>
              </a:rPr>
              <a:t>microbial (fungal and bacterial) degradation of detritus </a:t>
            </a:r>
            <a:r>
              <a:rPr lang="en-GB" dirty="0">
                <a:latin typeface="Times New Roman" panose="02020603050405020304" pitchFamily="18" charset="0"/>
                <a:cs typeface="Times New Roman" panose="02020603050405020304" pitchFamily="18" charset="0"/>
              </a:rPr>
              <a:t>by </a:t>
            </a:r>
            <a:r>
              <a:rPr lang="en-GB" dirty="0">
                <a:solidFill>
                  <a:srgbClr val="0000FF"/>
                </a:solidFill>
                <a:latin typeface="Times New Roman" panose="02020603050405020304" pitchFamily="18" charset="0"/>
                <a:cs typeface="Times New Roman" panose="02020603050405020304" pitchFamily="18" charset="0"/>
              </a:rPr>
              <a:t>aerobes</a:t>
            </a:r>
            <a:r>
              <a:rPr lang="en-GB" dirty="0">
                <a:latin typeface="Times New Roman" panose="02020603050405020304" pitchFamily="18" charset="0"/>
                <a:cs typeface="Times New Roman" panose="02020603050405020304" pitchFamily="18" charset="0"/>
              </a:rPr>
              <a:t> and </a:t>
            </a:r>
            <a:r>
              <a:rPr lang="en-GB" dirty="0">
                <a:solidFill>
                  <a:srgbClr val="0000FF"/>
                </a:solidFill>
                <a:latin typeface="Times New Roman" panose="02020603050405020304" pitchFamily="18" charset="0"/>
                <a:cs typeface="Times New Roman" panose="02020603050405020304" pitchFamily="18" charset="0"/>
              </a:rPr>
              <a:t>anaerobes </a:t>
            </a:r>
            <a:r>
              <a:rPr lang="en-GB" dirty="0">
                <a:latin typeface="Times New Roman" panose="02020603050405020304" pitchFamily="18" charset="0"/>
                <a:cs typeface="Times New Roman" panose="02020603050405020304" pitchFamily="18" charset="0"/>
              </a:rPr>
              <a:t>on the forest floor.</a:t>
            </a:r>
          </a:p>
          <a:p>
            <a:pPr algn="just"/>
            <a:r>
              <a:rPr lang="en-GB" dirty="0">
                <a:latin typeface="Times New Roman" panose="02020603050405020304" pitchFamily="18" charset="0"/>
                <a:cs typeface="Times New Roman" panose="02020603050405020304" pitchFamily="18" charset="0"/>
              </a:rPr>
              <a:t>With </a:t>
            </a:r>
            <a:r>
              <a:rPr lang="en-GB" b="1" dirty="0">
                <a:solidFill>
                  <a:schemeClr val="accent4">
                    <a:lumMod val="75000"/>
                  </a:schemeClr>
                </a:solidFill>
                <a:latin typeface="Times New Roman" panose="02020603050405020304" pitchFamily="18" charset="0"/>
                <a:cs typeface="Times New Roman" panose="02020603050405020304" pitchFamily="18" charset="0"/>
              </a:rPr>
              <a:t>moisture</a:t>
            </a:r>
            <a:r>
              <a:rPr lang="en-GB" dirty="0">
                <a:latin typeface="Times New Roman" panose="02020603050405020304" pitchFamily="18" charset="0"/>
                <a:cs typeface="Times New Roman" panose="02020603050405020304" pitchFamily="18" charset="0"/>
              </a:rPr>
              <a:t>, numerous simultaneous chemical reactions occur, making for a balance among various chemical forms of N (as well as those of S, P, K, C, and other nutrients).</a:t>
            </a:r>
          </a:p>
        </p:txBody>
      </p:sp>
    </p:spTree>
    <p:extLst>
      <p:ext uri="{BB962C8B-B14F-4D97-AF65-F5344CB8AC3E}">
        <p14:creationId xmlns:p14="http://schemas.microsoft.com/office/powerpoint/2010/main" val="3139247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F82AC9-5E67-4E0E-8D6C-434A6904644D}"/>
              </a:ext>
            </a:extLst>
          </p:cNvPr>
          <p:cNvSpPr>
            <a:spLocks noGrp="1"/>
          </p:cNvSpPr>
          <p:nvPr>
            <p:ph idx="1"/>
          </p:nvPr>
        </p:nvSpPr>
        <p:spPr>
          <a:xfrm>
            <a:off x="1484310" y="265471"/>
            <a:ext cx="10018713" cy="5860026"/>
          </a:xfrm>
        </p:spPr>
        <p:txBody>
          <a:bodyPr/>
          <a:lstStyle/>
          <a:p>
            <a:pPr algn="just"/>
            <a:r>
              <a:rPr lang="en-GB" dirty="0">
                <a:latin typeface="Times New Roman" panose="02020603050405020304" pitchFamily="18" charset="0"/>
                <a:cs typeface="Times New Roman" panose="02020603050405020304" pitchFamily="18" charset="0"/>
              </a:rPr>
              <a:t>The chemical reactions in the N cycle, as in any nutrient cycle, require various </a:t>
            </a:r>
            <a:r>
              <a:rPr lang="en-GB" dirty="0">
                <a:solidFill>
                  <a:srgbClr val="FF0000"/>
                </a:solidFill>
                <a:latin typeface="Times New Roman" panose="02020603050405020304" pitchFamily="18" charset="0"/>
                <a:cs typeface="Times New Roman" panose="02020603050405020304" pitchFamily="18" charset="0"/>
              </a:rPr>
              <a:t>energy sources</a:t>
            </a:r>
            <a:r>
              <a:rPr lang="en-GB" dirty="0">
                <a:latin typeface="Times New Roman" panose="02020603050405020304" pitchFamily="18" charset="0"/>
                <a:cs typeface="Times New Roman" panose="02020603050405020304" pitchFamily="18" charset="0"/>
              </a:rPr>
              <a:t>, especially </a:t>
            </a:r>
            <a:r>
              <a:rPr lang="en-GB" dirty="0">
                <a:solidFill>
                  <a:srgbClr val="0000FF"/>
                </a:solidFill>
                <a:latin typeface="Times New Roman" panose="02020603050405020304" pitchFamily="18" charset="0"/>
                <a:cs typeface="Times New Roman" panose="02020603050405020304" pitchFamily="18" charset="0"/>
              </a:rPr>
              <a:t>light, heat, and metabolic energy</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Some biochemical processes within an organism fix molecular nitrogen (N</a:t>
            </a:r>
            <a:r>
              <a:rPr lang="en-GB" baseline="-25000" dirty="0">
                <a:latin typeface="Times New Roman" panose="02020603050405020304" pitchFamily="18" charset="0"/>
                <a:cs typeface="Times New Roman" panose="02020603050405020304" pitchFamily="18" charset="0"/>
              </a:rPr>
              <a:t>2</a:t>
            </a:r>
            <a:r>
              <a:rPr lang="en-GB" dirty="0">
                <a:latin typeface="Times New Roman" panose="02020603050405020304" pitchFamily="18" charset="0"/>
                <a:cs typeface="Times New Roman" panose="02020603050405020304" pitchFamily="18" charset="0"/>
              </a:rPr>
              <a:t>) from the atmosphere to form simple N-compounds (e.g. diazotrophs in root nodules), which in turn form amino acids in the tissues of plants and animals.</a:t>
            </a:r>
          </a:p>
          <a:p>
            <a:pPr algn="just"/>
            <a:r>
              <a:rPr lang="en-GB" dirty="0">
                <a:latin typeface="Times New Roman" panose="02020603050405020304" pitchFamily="18" charset="0"/>
                <a:cs typeface="Times New Roman" panose="02020603050405020304" pitchFamily="18" charset="0"/>
              </a:rPr>
              <a:t>The </a:t>
            </a:r>
            <a:r>
              <a:rPr lang="en-GB" dirty="0">
                <a:solidFill>
                  <a:srgbClr val="FF0000"/>
                </a:solidFill>
                <a:latin typeface="Times New Roman" panose="02020603050405020304" pitchFamily="18" charset="0"/>
                <a:cs typeface="Times New Roman" panose="02020603050405020304" pitchFamily="18" charset="0"/>
              </a:rPr>
              <a:t>mineralization and denitrification </a:t>
            </a:r>
            <a:r>
              <a:rPr lang="en-GB" dirty="0">
                <a:latin typeface="Times New Roman" panose="02020603050405020304" pitchFamily="18" charset="0"/>
                <a:cs typeface="Times New Roman" panose="02020603050405020304" pitchFamily="18" charset="0"/>
              </a:rPr>
              <a:t>occurs by numerous processes, in addition to </a:t>
            </a:r>
            <a:r>
              <a:rPr lang="en-GB" b="1" dirty="0">
                <a:solidFill>
                  <a:srgbClr val="0000FF"/>
                </a:solidFill>
                <a:latin typeface="Times New Roman" panose="02020603050405020304" pitchFamily="18" charset="0"/>
                <a:cs typeface="Times New Roman" panose="02020603050405020304" pitchFamily="18" charset="0"/>
              </a:rPr>
              <a:t>microbial degradation</a:t>
            </a:r>
            <a:r>
              <a:rPr lang="en-GB" dirty="0">
                <a:latin typeface="Times New Roman" panose="02020603050405020304" pitchFamily="18" charset="0"/>
                <a:cs typeface="Times New Roman" panose="02020603050405020304" pitchFamily="18" charset="0"/>
              </a:rPr>
              <a:t>, including </a:t>
            </a:r>
            <a:r>
              <a:rPr lang="en-GB" b="1" dirty="0">
                <a:solidFill>
                  <a:srgbClr val="0000FF"/>
                </a:solidFill>
                <a:latin typeface="Times New Roman" panose="02020603050405020304" pitchFamily="18" charset="0"/>
                <a:cs typeface="Times New Roman" panose="02020603050405020304" pitchFamily="18" charset="0"/>
              </a:rPr>
              <a:t>photolysis</a:t>
            </a:r>
            <a:r>
              <a:rPr lang="en-GB" dirty="0">
                <a:latin typeface="Times New Roman" panose="02020603050405020304" pitchFamily="18" charset="0"/>
                <a:cs typeface="Times New Roman" panose="02020603050405020304" pitchFamily="18" charset="0"/>
              </a:rPr>
              <a:t>, </a:t>
            </a:r>
            <a:r>
              <a:rPr lang="en-GB" b="1" dirty="0">
                <a:solidFill>
                  <a:srgbClr val="0000FF"/>
                </a:solidFill>
                <a:latin typeface="Times New Roman" panose="02020603050405020304" pitchFamily="18" charset="0"/>
                <a:cs typeface="Times New Roman" panose="02020603050405020304" pitchFamily="18" charset="0"/>
              </a:rPr>
              <a:t>hydrolysis</a:t>
            </a:r>
            <a:r>
              <a:rPr lang="en-GB" dirty="0">
                <a:latin typeface="Times New Roman" panose="02020603050405020304" pitchFamily="18" charset="0"/>
                <a:cs typeface="Times New Roman" panose="02020603050405020304" pitchFamily="18" charset="0"/>
              </a:rPr>
              <a:t>, and </a:t>
            </a:r>
            <a:r>
              <a:rPr lang="en-GB" b="1" dirty="0">
                <a:solidFill>
                  <a:srgbClr val="0000FF"/>
                </a:solidFill>
                <a:latin typeface="Times New Roman" panose="02020603050405020304" pitchFamily="18" charset="0"/>
                <a:cs typeface="Times New Roman" panose="02020603050405020304" pitchFamily="18" charset="0"/>
              </a:rPr>
              <a:t>reduction or oxidation</a:t>
            </a:r>
            <a:r>
              <a:rPr lang="en-GB" dirty="0">
                <a:latin typeface="Times New Roman" panose="02020603050405020304" pitchFamily="18" charset="0"/>
                <a:cs typeface="Times New Roman" panose="02020603050405020304" pitchFamily="18" charset="0"/>
              </a:rPr>
              <a:t>. </a:t>
            </a:r>
          </a:p>
          <a:p>
            <a:pPr algn="just"/>
            <a:r>
              <a:rPr lang="en-GB" dirty="0">
                <a:latin typeface="Times New Roman" panose="02020603050405020304" pitchFamily="18" charset="0"/>
                <a:cs typeface="Times New Roman" panose="02020603050405020304" pitchFamily="18" charset="0"/>
              </a:rPr>
              <a:t>The result is a wide array of </a:t>
            </a:r>
            <a:r>
              <a:rPr lang="en-GB" dirty="0">
                <a:solidFill>
                  <a:schemeClr val="accent4">
                    <a:lumMod val="75000"/>
                  </a:schemeClr>
                </a:solidFill>
                <a:latin typeface="Times New Roman" panose="02020603050405020304" pitchFamily="18" charset="0"/>
                <a:cs typeface="Times New Roman" panose="02020603050405020304" pitchFamily="18" charset="0"/>
              </a:rPr>
              <a:t>conversions of nitrogen-containing organic compounds (e.g. proteins and amino acids) to inorganic </a:t>
            </a:r>
            <a:r>
              <a:rPr lang="en-GB" dirty="0">
                <a:latin typeface="Times New Roman" panose="02020603050405020304" pitchFamily="18" charset="0"/>
                <a:cs typeface="Times New Roman" panose="02020603050405020304" pitchFamily="18" charset="0"/>
              </a:rPr>
              <a:t>(mineral) forms, such as </a:t>
            </a:r>
            <a:r>
              <a:rPr lang="en-GB" b="1" dirty="0">
                <a:solidFill>
                  <a:srgbClr val="00B050"/>
                </a:solidFill>
                <a:latin typeface="Times New Roman" panose="02020603050405020304" pitchFamily="18" charset="0"/>
                <a:cs typeface="Times New Roman" panose="02020603050405020304" pitchFamily="18" charset="0"/>
              </a:rPr>
              <a:t>ammonia</a:t>
            </a:r>
            <a:r>
              <a:rPr lang="en-GB" dirty="0">
                <a:latin typeface="Times New Roman" panose="02020603050405020304" pitchFamily="18" charset="0"/>
                <a:cs typeface="Times New Roman" panose="02020603050405020304" pitchFamily="18" charset="0"/>
              </a:rPr>
              <a:t>, </a:t>
            </a:r>
            <a:r>
              <a:rPr lang="en-GB" b="1" dirty="0">
                <a:solidFill>
                  <a:srgbClr val="00B050"/>
                </a:solidFill>
                <a:latin typeface="Times New Roman" panose="02020603050405020304" pitchFamily="18" charset="0"/>
                <a:cs typeface="Times New Roman" panose="02020603050405020304" pitchFamily="18" charset="0"/>
              </a:rPr>
              <a:t>ammonium hydroxide</a:t>
            </a:r>
            <a:r>
              <a:rPr lang="en-GB" dirty="0">
                <a:latin typeface="Times New Roman" panose="02020603050405020304" pitchFamily="18" charset="0"/>
                <a:cs typeface="Times New Roman" panose="02020603050405020304" pitchFamily="18" charset="0"/>
              </a:rPr>
              <a:t>, </a:t>
            </a:r>
            <a:r>
              <a:rPr lang="en-GB" b="1" dirty="0">
                <a:solidFill>
                  <a:srgbClr val="00B050"/>
                </a:solidFill>
                <a:latin typeface="Times New Roman" panose="02020603050405020304" pitchFamily="18" charset="0"/>
                <a:cs typeface="Times New Roman" panose="02020603050405020304" pitchFamily="18" charset="0"/>
              </a:rPr>
              <a:t>nitrite</a:t>
            </a:r>
            <a:r>
              <a:rPr lang="en-GB" dirty="0">
                <a:latin typeface="Times New Roman" panose="02020603050405020304" pitchFamily="18" charset="0"/>
                <a:cs typeface="Times New Roman" panose="02020603050405020304" pitchFamily="18" charset="0"/>
              </a:rPr>
              <a:t>, and </a:t>
            </a:r>
            <a:r>
              <a:rPr lang="en-GB" b="1" dirty="0">
                <a:solidFill>
                  <a:srgbClr val="00B050"/>
                </a:solidFill>
                <a:latin typeface="Times New Roman" panose="02020603050405020304" pitchFamily="18" charset="0"/>
                <a:cs typeface="Times New Roman" panose="02020603050405020304" pitchFamily="18" charset="0"/>
              </a:rPr>
              <a:t>nitrate</a:t>
            </a:r>
            <a:r>
              <a:rPr lang="en-GB" dirty="0">
                <a:latin typeface="Times New Roman" panose="02020603050405020304" pitchFamily="18" charset="0"/>
                <a:cs typeface="Times New Roman" panose="02020603050405020304" pitchFamily="18" charset="0"/>
              </a:rPr>
              <a:t>.</a:t>
            </a:r>
          </a:p>
          <a:p>
            <a:pPr algn="just"/>
            <a:r>
              <a:rPr lang="en-GB" dirty="0">
                <a:latin typeface="Times New Roman" panose="02020603050405020304" pitchFamily="18" charset="0"/>
                <a:cs typeface="Times New Roman" panose="02020603050405020304" pitchFamily="18" charset="0"/>
              </a:rPr>
              <a:t>Note that the gases at the top of Figure in next slide include those that are important in air pollution.</a:t>
            </a:r>
          </a:p>
        </p:txBody>
      </p:sp>
    </p:spTree>
    <p:extLst>
      <p:ext uri="{BB962C8B-B14F-4D97-AF65-F5344CB8AC3E}">
        <p14:creationId xmlns:p14="http://schemas.microsoft.com/office/powerpoint/2010/main" val="37621002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993F3-0799-4498-94BB-645976E3720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C1DE393-27E4-42EF-BEAA-193355FA4DBC}"/>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95985999-92CF-4D7C-B246-2355D8C7D6C6}"/>
              </a:ext>
            </a:extLst>
          </p:cNvPr>
          <p:cNvPicPr>
            <a:picLocks noChangeAspect="1"/>
          </p:cNvPicPr>
          <p:nvPr/>
        </p:nvPicPr>
        <p:blipFill>
          <a:blip r:embed="rId2"/>
          <a:stretch>
            <a:fillRect/>
          </a:stretch>
        </p:blipFill>
        <p:spPr>
          <a:xfrm>
            <a:off x="962025" y="161925"/>
            <a:ext cx="10267950" cy="6534150"/>
          </a:xfrm>
          <a:prstGeom prst="rect">
            <a:avLst/>
          </a:prstGeom>
        </p:spPr>
      </p:pic>
    </p:spTree>
    <p:extLst>
      <p:ext uri="{BB962C8B-B14F-4D97-AF65-F5344CB8AC3E}">
        <p14:creationId xmlns:p14="http://schemas.microsoft.com/office/powerpoint/2010/main" val="25060842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49835</TotalTime>
  <Words>7609</Words>
  <Application>Microsoft Office PowerPoint</Application>
  <PresentationFormat>寬螢幕</PresentationFormat>
  <Paragraphs>379</Paragraphs>
  <Slides>68</Slides>
  <Notes>10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68</vt:i4>
      </vt:variant>
    </vt:vector>
  </HeadingPairs>
  <TitlesOfParts>
    <vt:vector size="74" baseType="lpstr">
      <vt:lpstr>helvetica neue</vt:lpstr>
      <vt:lpstr>Arial</vt:lpstr>
      <vt:lpstr>Calibri</vt:lpstr>
      <vt:lpstr>Corbel</vt:lpstr>
      <vt:lpstr>Times New Roman</vt:lpstr>
      <vt:lpstr>Parallax</vt:lpstr>
      <vt:lpstr>Introduction to Air Pollution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氮氧化物(NOx)的控制</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Yu-Chieh</dc:creator>
  <cp:lastModifiedBy>Yu-Chieh Ting</cp:lastModifiedBy>
  <cp:revision>712</cp:revision>
  <dcterms:created xsi:type="dcterms:W3CDTF">2021-02-20T04:17:15Z</dcterms:created>
  <dcterms:modified xsi:type="dcterms:W3CDTF">2023-05-09T14:46:55Z</dcterms:modified>
</cp:coreProperties>
</file>